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8" r:id="rId3"/>
    <p:sldId id="259" r:id="rId4"/>
    <p:sldId id="260" r:id="rId5"/>
    <p:sldId id="289" r:id="rId6"/>
    <p:sldId id="288" r:id="rId7"/>
    <p:sldId id="283" r:id="rId8"/>
    <p:sldId id="276" r:id="rId9"/>
    <p:sldId id="270" r:id="rId10"/>
    <p:sldId id="292" r:id="rId11"/>
    <p:sldId id="291" r:id="rId12"/>
    <p:sldId id="282" r:id="rId13"/>
    <p:sldId id="295" r:id="rId14"/>
    <p:sldId id="286" r:id="rId15"/>
    <p:sldId id="294" r:id="rId16"/>
    <p:sldId id="293" r:id="rId17"/>
    <p:sldId id="28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A34D2D-6667-4BE6-AB1B-6E4BA2A864F2}" type="datetimeFigureOut">
              <a:rPr lang="en-ZA" smtClean="0"/>
              <a:t>2017-06-14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5783F26-D51A-4150-882A-0A416C196837}"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96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A34D2D-6667-4BE6-AB1B-6E4BA2A864F2}" type="datetimeFigureOut">
              <a:rPr lang="en-ZA" smtClean="0"/>
              <a:t>2017-06-14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2247247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A34D2D-6667-4BE6-AB1B-6E4BA2A864F2}" type="datetimeFigureOut">
              <a:rPr lang="en-ZA" smtClean="0"/>
              <a:t>2017-06-14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264522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A34D2D-6667-4BE6-AB1B-6E4BA2A864F2}" type="datetimeFigureOut">
              <a:rPr lang="en-ZA" smtClean="0"/>
              <a:t>2017-06-14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289908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A34D2D-6667-4BE6-AB1B-6E4BA2A864F2}" type="datetimeFigureOut">
              <a:rPr lang="en-ZA" smtClean="0"/>
              <a:t>2017-06-14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A5783F26-D51A-4150-882A-0A416C196837}"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42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A34D2D-6667-4BE6-AB1B-6E4BA2A864F2}" type="datetimeFigureOut">
              <a:rPr lang="en-ZA" smtClean="0"/>
              <a:t>2017-06-14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2852418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A34D2D-6667-4BE6-AB1B-6E4BA2A864F2}" type="datetimeFigureOut">
              <a:rPr lang="en-ZA" smtClean="0"/>
              <a:t>2017-06-14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3432657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A34D2D-6667-4BE6-AB1B-6E4BA2A864F2}" type="datetimeFigureOut">
              <a:rPr lang="en-ZA" smtClean="0"/>
              <a:t>2017-06-14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43846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A34D2D-6667-4BE6-AB1B-6E4BA2A864F2}" type="datetimeFigureOut">
              <a:rPr lang="en-ZA" smtClean="0"/>
              <a:t>2017-06-14</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343407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1A34D2D-6667-4BE6-AB1B-6E4BA2A864F2}" type="datetimeFigureOut">
              <a:rPr lang="en-ZA" smtClean="0"/>
              <a:t>2017-06-14</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5783F26-D51A-4150-882A-0A416C196837}" type="slidenum">
              <a:rPr lang="en-ZA" smtClean="0"/>
              <a:t>‹#›</a:t>
            </a:fld>
            <a:endParaRPr lang="en-ZA"/>
          </a:p>
        </p:txBody>
      </p:sp>
    </p:spTree>
    <p:extLst>
      <p:ext uri="{BB962C8B-B14F-4D97-AF65-F5344CB8AC3E}">
        <p14:creationId xmlns:p14="http://schemas.microsoft.com/office/powerpoint/2010/main" val="90696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A34D2D-6667-4BE6-AB1B-6E4BA2A864F2}" type="datetimeFigureOut">
              <a:rPr lang="en-ZA" smtClean="0"/>
              <a:t>2017-06-14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A5783F26-D51A-4150-882A-0A416C196837}" type="slidenum">
              <a:rPr lang="en-ZA" smtClean="0"/>
              <a:t>‹#›</a:t>
            </a:fld>
            <a:endParaRPr lang="en-ZA"/>
          </a:p>
        </p:txBody>
      </p:sp>
    </p:spTree>
    <p:extLst>
      <p:ext uri="{BB962C8B-B14F-4D97-AF65-F5344CB8AC3E}">
        <p14:creationId xmlns:p14="http://schemas.microsoft.com/office/powerpoint/2010/main" val="203212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1A34D2D-6667-4BE6-AB1B-6E4BA2A864F2}" type="datetimeFigureOut">
              <a:rPr lang="en-ZA" smtClean="0"/>
              <a:t>2017-06-14</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5783F26-D51A-4150-882A-0A416C196837}" type="slidenum">
              <a:rPr lang="en-ZA" smtClean="0"/>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30817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1186575"/>
            <a:ext cx="10429312" cy="1736930"/>
          </a:xfrm>
        </p:spPr>
        <p:txBody>
          <a:bodyPr>
            <a:normAutofit/>
          </a:bodyPr>
          <a:lstStyle/>
          <a:p>
            <a:r>
              <a:rPr lang="en-ZA" sz="4000" b="1" dirty="0" smtClean="0">
                <a:solidFill>
                  <a:schemeClr val="accent1">
                    <a:lumMod val="75000"/>
                  </a:schemeClr>
                </a:solidFill>
              </a:rPr>
              <a:t>Gaining control over informal settlement expansion: providing affordable land to the urban poor</a:t>
            </a:r>
            <a:endParaRPr lang="en-ZA" sz="4000" dirty="0">
              <a:solidFill>
                <a:schemeClr val="accent1">
                  <a:lumMod val="75000"/>
                </a:schemeClr>
              </a:solidFill>
            </a:endParaRPr>
          </a:p>
        </p:txBody>
      </p:sp>
      <p:sp>
        <p:nvSpPr>
          <p:cNvPr id="3" name="Subtitle 2"/>
          <p:cNvSpPr>
            <a:spLocks noGrp="1"/>
          </p:cNvSpPr>
          <p:nvPr>
            <p:ph type="subTitle" idx="1"/>
          </p:nvPr>
        </p:nvSpPr>
        <p:spPr>
          <a:xfrm>
            <a:off x="1097280" y="4455619"/>
            <a:ext cx="10058400" cy="1777756"/>
          </a:xfrm>
        </p:spPr>
        <p:txBody>
          <a:bodyPr>
            <a:normAutofit/>
          </a:bodyPr>
          <a:lstStyle/>
          <a:p>
            <a:r>
              <a:rPr lang="en-ZA" dirty="0" smtClean="0"/>
              <a:t>		</a:t>
            </a:r>
          </a:p>
          <a:p>
            <a:r>
              <a:rPr lang="en-ZA" dirty="0"/>
              <a:t>	 </a:t>
            </a:r>
            <a:r>
              <a:rPr lang="en-ZA" dirty="0" smtClean="0"/>
              <a:t>     </a:t>
            </a:r>
            <a:r>
              <a:rPr lang="en-ZA" b="1" cap="none" dirty="0" smtClean="0">
                <a:solidFill>
                  <a:schemeClr val="tx1"/>
                </a:solidFill>
              </a:rPr>
              <a:t>Development Workshop Namibia</a:t>
            </a:r>
          </a:p>
          <a:p>
            <a:endParaRPr lang="en-ZA" sz="1600" b="1" cap="none" dirty="0" smtClean="0">
              <a:solidFill>
                <a:schemeClr val="tx1"/>
              </a:solidFill>
            </a:endParaRPr>
          </a:p>
          <a:p>
            <a:r>
              <a:rPr lang="en-ZA" sz="1600" b="1" cap="none" dirty="0" smtClean="0">
                <a:solidFill>
                  <a:schemeClr val="tx1"/>
                </a:solidFill>
              </a:rPr>
              <a:t>Windhoek, 26 May 2017</a:t>
            </a:r>
            <a:endParaRPr lang="en-ZA" sz="1600" b="1" cap="none" dirty="0">
              <a:solidFill>
                <a:schemeClr val="tx1"/>
              </a:solidFill>
            </a:endParaRPr>
          </a:p>
        </p:txBody>
      </p:sp>
      <p:pic>
        <p:nvPicPr>
          <p:cNvPr id="6" name="Imagem 1" descr="DW Logo 150 psi"/>
          <p:cNvPicPr/>
          <p:nvPr/>
        </p:nvPicPr>
        <p:blipFill>
          <a:blip r:embed="rId2"/>
          <a:srcRect/>
          <a:stretch>
            <a:fillRect/>
          </a:stretch>
        </p:blipFill>
        <p:spPr bwMode="auto">
          <a:xfrm>
            <a:off x="1097279" y="4455620"/>
            <a:ext cx="1594405" cy="901991"/>
          </a:xfrm>
          <a:prstGeom prst="rect">
            <a:avLst/>
          </a:prstGeom>
          <a:noFill/>
          <a:ln w="9525">
            <a:noFill/>
            <a:miter lim="800000"/>
            <a:headEnd/>
            <a:tailEnd/>
          </a:ln>
        </p:spPr>
      </p:pic>
      <p:pic>
        <p:nvPicPr>
          <p:cNvPr id="5"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409842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952"/>
          </a:xfrm>
        </p:spPr>
        <p:txBody>
          <a:bodyPr>
            <a:normAutofit/>
          </a:bodyPr>
          <a:lstStyle/>
          <a:p>
            <a:r>
              <a:rPr lang="en-ZA" sz="4400" dirty="0"/>
              <a:t/>
            </a:r>
            <a:br>
              <a:rPr lang="en-ZA" sz="4400" dirty="0"/>
            </a:br>
            <a:r>
              <a:rPr lang="en-ZA" sz="3600" dirty="0" smtClean="0"/>
              <a:t>Key issues: Informal settlement upgrading &amp; prevention</a:t>
            </a:r>
            <a:endParaRPr lang="en-ZA" sz="3600" dirty="0"/>
          </a:p>
        </p:txBody>
      </p:sp>
      <p:sp>
        <p:nvSpPr>
          <p:cNvPr id="4" name="Content Placeholder 2"/>
          <p:cNvSpPr>
            <a:spLocks noGrp="1"/>
          </p:cNvSpPr>
          <p:nvPr>
            <p:ph idx="1"/>
          </p:nvPr>
        </p:nvSpPr>
        <p:spPr>
          <a:xfrm>
            <a:off x="1097280" y="1896034"/>
            <a:ext cx="10058400" cy="4479008"/>
          </a:xfrm>
        </p:spPr>
        <p:txBody>
          <a:bodyPr>
            <a:normAutofit fontScale="92500" lnSpcReduction="10000"/>
          </a:bodyPr>
          <a:lstStyle/>
          <a:p>
            <a:pPr marL="0" indent="0">
              <a:buNone/>
            </a:pPr>
            <a:r>
              <a:rPr lang="en-ZA" b="1" dirty="0" smtClean="0"/>
              <a:t>It can therefore be considered an </a:t>
            </a:r>
            <a:r>
              <a:rPr lang="en-ZA" b="1" u="sng" dirty="0" smtClean="0"/>
              <a:t>absolute priority to apply a preventive approach </a:t>
            </a:r>
            <a:r>
              <a:rPr lang="en-ZA" b="1" dirty="0" smtClean="0"/>
              <a:t>to avoid the creation of new unstructured informal settlements</a:t>
            </a:r>
            <a:endParaRPr lang="en-ZA" b="1" dirty="0"/>
          </a:p>
          <a:p>
            <a:pPr marL="0" indent="0">
              <a:buNone/>
            </a:pPr>
            <a:r>
              <a:rPr lang="en-ZA" dirty="0" smtClean="0"/>
              <a:t>If expanding informal settlements are minimally planned and structured, providing surveyed </a:t>
            </a:r>
            <a:r>
              <a:rPr lang="en-ZA" dirty="0" err="1" smtClean="0"/>
              <a:t>erven</a:t>
            </a:r>
            <a:r>
              <a:rPr lang="en-ZA" dirty="0" smtClean="0"/>
              <a:t> for the residents:</a:t>
            </a:r>
          </a:p>
          <a:p>
            <a:pPr marL="749808" lvl="1" indent="-457200">
              <a:buFont typeface="+mj-lt"/>
              <a:buAutoNum type="arabicPeriod"/>
            </a:pPr>
            <a:r>
              <a:rPr lang="en-ZA" dirty="0"/>
              <a:t>T</a:t>
            </a:r>
            <a:r>
              <a:rPr lang="en-ZA" dirty="0" smtClean="0"/>
              <a:t>hey can subsequently be proclaimed legal townships </a:t>
            </a:r>
          </a:p>
          <a:p>
            <a:pPr marL="749808" lvl="1" indent="-457200">
              <a:buFont typeface="+mj-lt"/>
              <a:buAutoNum type="arabicPeriod"/>
            </a:pPr>
            <a:r>
              <a:rPr lang="en-ZA" dirty="0" smtClean="0"/>
              <a:t>Residents can then obtain tenure security and are enabled mobilize own funds to invest into their property and create wealth across generations</a:t>
            </a:r>
          </a:p>
          <a:p>
            <a:pPr marL="749808" lvl="1" indent="-457200">
              <a:buFont typeface="+mj-lt"/>
              <a:buAutoNum type="arabicPeriod"/>
            </a:pPr>
            <a:r>
              <a:rPr lang="en-ZA" dirty="0" smtClean="0"/>
              <a:t>And with an existing road layout, servicing becomes much easier and cost efficient than in unplanned settlements</a:t>
            </a:r>
          </a:p>
          <a:p>
            <a:pPr marL="0" indent="0">
              <a:buNone/>
            </a:pPr>
            <a:r>
              <a:rPr lang="en-ZA" dirty="0" smtClean="0">
                <a:solidFill>
                  <a:schemeClr val="accent1">
                    <a:lumMod val="50000"/>
                  </a:schemeClr>
                </a:solidFill>
              </a:rPr>
              <a:t>Therefore: To control and guide informal settlement growth, </a:t>
            </a:r>
            <a:r>
              <a:rPr lang="en-ZA" u="sng" dirty="0">
                <a:solidFill>
                  <a:schemeClr val="accent1">
                    <a:lumMod val="50000"/>
                  </a:schemeClr>
                </a:solidFill>
              </a:rPr>
              <a:t>affordable </a:t>
            </a:r>
            <a:r>
              <a:rPr lang="en-ZA" u="sng" dirty="0" err="1">
                <a:solidFill>
                  <a:schemeClr val="accent1">
                    <a:lumMod val="50000"/>
                  </a:schemeClr>
                </a:solidFill>
              </a:rPr>
              <a:t>erven</a:t>
            </a:r>
            <a:r>
              <a:rPr lang="en-ZA" u="sng" dirty="0">
                <a:solidFill>
                  <a:schemeClr val="accent1">
                    <a:lumMod val="50000"/>
                  </a:schemeClr>
                </a:solidFill>
              </a:rPr>
              <a:t> </a:t>
            </a:r>
            <a:r>
              <a:rPr lang="en-ZA" dirty="0">
                <a:solidFill>
                  <a:schemeClr val="accent1">
                    <a:lumMod val="50000"/>
                  </a:schemeClr>
                </a:solidFill>
              </a:rPr>
              <a:t>must be made available to the low income segment of the </a:t>
            </a:r>
            <a:r>
              <a:rPr lang="en-ZA" dirty="0" smtClean="0">
                <a:solidFill>
                  <a:schemeClr val="accent1">
                    <a:lumMod val="50000"/>
                  </a:schemeClr>
                </a:solidFill>
              </a:rPr>
              <a:t>population, ensuring that people settle orderly from the beginning</a:t>
            </a:r>
          </a:p>
          <a:p>
            <a:pPr marL="544608" lvl="1" indent="-252000">
              <a:buFont typeface="Wingdings" panose="05000000000000000000" pitchFamily="2" charset="2"/>
              <a:buChar char="§"/>
            </a:pPr>
            <a:r>
              <a:rPr lang="en-ZA" dirty="0" smtClean="0">
                <a:solidFill>
                  <a:schemeClr val="accent1">
                    <a:lumMod val="50000"/>
                  </a:schemeClr>
                </a:solidFill>
              </a:rPr>
              <a:t>Such structured newly planned settlements may be informal at the beginning as statutory township proclamation takes time. However, as they are planned according to Namibian town planning principles, they can subsequently undergo township proclamation</a:t>
            </a:r>
            <a:r>
              <a:rPr lang="en-ZA" dirty="0">
                <a:solidFill>
                  <a:schemeClr val="accent1">
                    <a:lumMod val="50000"/>
                  </a:schemeClr>
                </a:solidFill>
              </a:rPr>
              <a:t>. </a:t>
            </a:r>
            <a:endParaRPr lang="en-ZA" dirty="0" smtClean="0">
              <a:solidFill>
                <a:schemeClr val="accent1">
                  <a:lumMod val="50000"/>
                </a:schemeClr>
              </a:solidFill>
            </a:endParaRPr>
          </a:p>
          <a:p>
            <a:pPr marL="544608" lvl="1" indent="-252000">
              <a:buFont typeface="Wingdings" panose="05000000000000000000" pitchFamily="2" charset="2"/>
              <a:buChar char="§"/>
            </a:pPr>
            <a:r>
              <a:rPr lang="en-ZA" dirty="0" smtClean="0">
                <a:solidFill>
                  <a:schemeClr val="accent1">
                    <a:lumMod val="50000"/>
                  </a:schemeClr>
                </a:solidFill>
              </a:rPr>
              <a:t>The </a:t>
            </a:r>
            <a:r>
              <a:rPr lang="en-ZA" dirty="0">
                <a:solidFill>
                  <a:schemeClr val="accent1">
                    <a:lumMod val="50000"/>
                  </a:schemeClr>
                </a:solidFill>
              </a:rPr>
              <a:t>number of </a:t>
            </a:r>
            <a:r>
              <a:rPr lang="en-ZA" dirty="0" err="1">
                <a:solidFill>
                  <a:schemeClr val="accent1">
                    <a:lumMod val="50000"/>
                  </a:schemeClr>
                </a:solidFill>
              </a:rPr>
              <a:t>erven</a:t>
            </a:r>
            <a:r>
              <a:rPr lang="en-ZA" dirty="0">
                <a:solidFill>
                  <a:schemeClr val="accent1">
                    <a:lumMod val="50000"/>
                  </a:schemeClr>
                </a:solidFill>
              </a:rPr>
              <a:t> made available in each town must respond to local demand (e.g. as indicated by annual growth of shacks)</a:t>
            </a:r>
          </a:p>
          <a:p>
            <a:pPr marL="544608" lvl="1" indent="-252000">
              <a:buFont typeface="Wingdings" panose="05000000000000000000" pitchFamily="2" charset="2"/>
              <a:buChar char="§"/>
            </a:pPr>
            <a:endParaRPr lang="en-ZA" dirty="0">
              <a:solidFill>
                <a:schemeClr val="accent1">
                  <a:lumMod val="50000"/>
                </a:schemeClr>
              </a:solidFill>
            </a:endParaRPr>
          </a:p>
          <a:p>
            <a:pPr marL="749808" lvl="1" indent="-457200">
              <a:buFont typeface="+mj-lt"/>
              <a:buAutoNum type="arabicPeriod"/>
            </a:pPr>
            <a:endParaRPr lang="en-ZA" dirty="0"/>
          </a:p>
          <a:p>
            <a:pPr marL="0" indent="0">
              <a:buNone/>
            </a:pPr>
            <a:endParaRPr lang="en-ZA" dirty="0" smtClean="0">
              <a:solidFill>
                <a:schemeClr val="accent1">
                  <a:lumMod val="50000"/>
                </a:schemeClr>
              </a:solidFill>
            </a:endParaRPr>
          </a:p>
        </p:txBody>
      </p:sp>
      <p:pic>
        <p:nvPicPr>
          <p:cNvPr id="5"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1348505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81589"/>
          </a:xfrm>
        </p:spPr>
        <p:txBody>
          <a:bodyPr>
            <a:normAutofit fontScale="90000"/>
          </a:bodyPr>
          <a:lstStyle/>
          <a:p>
            <a:r>
              <a:rPr lang="en-ZA" sz="4400" dirty="0"/>
              <a:t/>
            </a:r>
            <a:br>
              <a:rPr lang="en-ZA" sz="4400" dirty="0"/>
            </a:br>
            <a:r>
              <a:rPr lang="en-ZA" sz="4400" dirty="0" smtClean="0"/>
              <a:t>A</a:t>
            </a:r>
            <a:r>
              <a:rPr lang="en-ZA" sz="4000" dirty="0" smtClean="0"/>
              <a:t>ffordability of provided </a:t>
            </a:r>
            <a:r>
              <a:rPr lang="en-ZA" sz="4000" dirty="0" err="1" smtClean="0"/>
              <a:t>erven</a:t>
            </a:r>
            <a:endParaRPr lang="en-ZA" sz="4000" dirty="0"/>
          </a:p>
        </p:txBody>
      </p:sp>
      <p:sp>
        <p:nvSpPr>
          <p:cNvPr id="4" name="Content Placeholder 2"/>
          <p:cNvSpPr>
            <a:spLocks noGrp="1"/>
          </p:cNvSpPr>
          <p:nvPr>
            <p:ph idx="1"/>
          </p:nvPr>
        </p:nvSpPr>
        <p:spPr>
          <a:xfrm>
            <a:off x="1097280" y="1896033"/>
            <a:ext cx="10058400" cy="4961967"/>
          </a:xfrm>
        </p:spPr>
        <p:txBody>
          <a:bodyPr>
            <a:normAutofit/>
          </a:bodyPr>
          <a:lstStyle/>
          <a:p>
            <a:pPr marL="252000" lvl="0" indent="-252000">
              <a:buFont typeface="Wingdings" panose="05000000000000000000" pitchFamily="2" charset="2"/>
              <a:buChar char="§"/>
            </a:pPr>
            <a:r>
              <a:rPr lang="en-ZA" dirty="0" smtClean="0"/>
              <a:t>Fully serviced average residential </a:t>
            </a:r>
            <a:r>
              <a:rPr lang="en-ZA" dirty="0" err="1" smtClean="0"/>
              <a:t>erf</a:t>
            </a:r>
            <a:r>
              <a:rPr lang="en-ZA" dirty="0" smtClean="0"/>
              <a:t> costs N$ 70 000 – 100 000 (not affordable for low income residents)</a:t>
            </a:r>
          </a:p>
          <a:p>
            <a:pPr marL="252000" lvl="0" indent="-252000">
              <a:buFont typeface="Wingdings" panose="05000000000000000000" pitchFamily="2" charset="2"/>
              <a:buChar char="§"/>
            </a:pPr>
            <a:r>
              <a:rPr lang="en-ZA" dirty="0" smtClean="0"/>
              <a:t>Land surveying and planning costs: 3-5% of overall amount; remaining costs are services</a:t>
            </a:r>
          </a:p>
          <a:p>
            <a:pPr marL="252000" lvl="0" indent="-252000">
              <a:buFont typeface="Wingdings" panose="05000000000000000000" pitchFamily="2" charset="2"/>
              <a:buChar char="§"/>
            </a:pPr>
            <a:r>
              <a:rPr lang="en-ZA" dirty="0" smtClean="0"/>
              <a:t>Therefore: properly planned and surveyed </a:t>
            </a:r>
            <a:r>
              <a:rPr lang="en-ZA" dirty="0" err="1" smtClean="0"/>
              <a:t>erven</a:t>
            </a:r>
            <a:r>
              <a:rPr lang="en-ZA" dirty="0" smtClean="0"/>
              <a:t> can be provided at N$3000-5000</a:t>
            </a:r>
          </a:p>
          <a:p>
            <a:pPr marL="252000" lvl="0" indent="-252000">
              <a:buFont typeface="Wingdings" panose="05000000000000000000" pitchFamily="2" charset="2"/>
              <a:buChar char="§"/>
            </a:pPr>
            <a:r>
              <a:rPr lang="en-ZA" dirty="0" smtClean="0"/>
              <a:t>Minimal (but upgradable) services can be provided to guarantee sanitary standards, such as communal water points, support to self construction of pit latrines and levelling of roads. </a:t>
            </a:r>
          </a:p>
          <a:p>
            <a:pPr marL="252000" lvl="0" indent="-252000">
              <a:buFont typeface="Wingdings" panose="05000000000000000000" pitchFamily="2" charset="2"/>
              <a:buChar char="§"/>
            </a:pPr>
            <a:r>
              <a:rPr lang="en-ZA" dirty="0" smtClean="0"/>
              <a:t>Using such approach keeps costs/</a:t>
            </a:r>
            <a:r>
              <a:rPr lang="en-ZA" dirty="0" err="1" smtClean="0"/>
              <a:t>erf</a:t>
            </a:r>
            <a:r>
              <a:rPr lang="en-ZA" dirty="0" smtClean="0"/>
              <a:t> at N$ 5 000-10 000</a:t>
            </a:r>
          </a:p>
          <a:p>
            <a:pPr marL="252000" lvl="0" indent="-252000">
              <a:buFont typeface="Wingdings" panose="05000000000000000000" pitchFamily="2" charset="2"/>
              <a:buChar char="§"/>
            </a:pPr>
            <a:r>
              <a:rPr lang="en-ZA" dirty="0" smtClean="0"/>
              <a:t>This is affordable for a great majority of the low income segment of the population</a:t>
            </a:r>
          </a:p>
          <a:p>
            <a:pPr marL="252000" lvl="0" indent="-252000">
              <a:buFont typeface="Wingdings" panose="05000000000000000000" pitchFamily="2" charset="2"/>
              <a:buChar char="§"/>
            </a:pPr>
            <a:r>
              <a:rPr lang="en-ZA" dirty="0" smtClean="0"/>
              <a:t>This approach is actually practiced by some local authorities</a:t>
            </a:r>
          </a:p>
        </p:txBody>
      </p:sp>
      <p:pic>
        <p:nvPicPr>
          <p:cNvPr id="5"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74523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55831"/>
          </a:xfrm>
        </p:spPr>
        <p:txBody>
          <a:bodyPr>
            <a:normAutofit/>
          </a:bodyPr>
          <a:lstStyle/>
          <a:p>
            <a:r>
              <a:rPr lang="en-ZA" sz="4000" dirty="0" smtClean="0"/>
              <a:t>Provision of low cost </a:t>
            </a:r>
            <a:r>
              <a:rPr lang="en-ZA" sz="4000" dirty="0" err="1" smtClean="0"/>
              <a:t>erven</a:t>
            </a:r>
            <a:r>
              <a:rPr lang="en-ZA" sz="4000" dirty="0" smtClean="0"/>
              <a:t> by local authorities</a:t>
            </a:r>
            <a:endParaRPr lang="en-ZA" sz="4000" dirty="0"/>
          </a:p>
        </p:txBody>
      </p:sp>
      <p:sp>
        <p:nvSpPr>
          <p:cNvPr id="9" name="Content Placeholder 2"/>
          <p:cNvSpPr txBox="1">
            <a:spLocks/>
          </p:cNvSpPr>
          <p:nvPr/>
        </p:nvSpPr>
        <p:spPr>
          <a:xfrm>
            <a:off x="918701" y="1773606"/>
            <a:ext cx="3767599" cy="4678707"/>
          </a:xfrm>
          <a:prstGeom prst="rect">
            <a:avLst/>
          </a:prstGeom>
        </p:spPr>
        <p:txBody>
          <a:bodyPr vert="horz" lIns="0" tIns="45720" rIns="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0000"/>
              </a:lnSpc>
              <a:spcBef>
                <a:spcPts val="0"/>
              </a:spcBef>
              <a:buNone/>
            </a:pPr>
            <a:r>
              <a:rPr lang="en-ZA" u="sng" dirty="0" err="1" smtClean="0"/>
              <a:t>Otjiwarongo</a:t>
            </a:r>
            <a:r>
              <a:rPr lang="en-ZA" dirty="0" smtClean="0"/>
              <a:t>: </a:t>
            </a:r>
            <a:endParaRPr lang="en-ZA" dirty="0"/>
          </a:p>
          <a:p>
            <a:pPr marL="0" indent="0">
              <a:lnSpc>
                <a:spcPct val="110000"/>
              </a:lnSpc>
              <a:spcBef>
                <a:spcPts val="0"/>
              </a:spcBef>
              <a:buNone/>
            </a:pPr>
            <a:r>
              <a:rPr lang="en-ZA" dirty="0" smtClean="0"/>
              <a:t>Achieved almost complete control over informal settlement growth by providing non-serviced </a:t>
            </a:r>
            <a:r>
              <a:rPr lang="en-ZA" dirty="0" err="1" smtClean="0"/>
              <a:t>erven</a:t>
            </a:r>
            <a:r>
              <a:rPr lang="en-ZA" dirty="0" smtClean="0"/>
              <a:t> to low income residents; township proclamation and service upgrading currently underway</a:t>
            </a:r>
          </a:p>
          <a:p>
            <a:pPr marL="0" indent="0">
              <a:lnSpc>
                <a:spcPct val="110000"/>
              </a:lnSpc>
              <a:buNone/>
            </a:pPr>
            <a:r>
              <a:rPr lang="en-ZA" u="sng" dirty="0" err="1" smtClean="0"/>
              <a:t>Oshakati</a:t>
            </a:r>
            <a:r>
              <a:rPr lang="en-ZA" u="sng" dirty="0"/>
              <a:t>, </a:t>
            </a:r>
            <a:r>
              <a:rPr lang="en-ZA" u="sng" dirty="0" err="1"/>
              <a:t>Outapi</a:t>
            </a:r>
            <a:r>
              <a:rPr lang="en-ZA" u="sng" dirty="0"/>
              <a:t> and </a:t>
            </a:r>
            <a:r>
              <a:rPr lang="en-ZA" u="sng" dirty="0" err="1" smtClean="0"/>
              <a:t>Gobabis</a:t>
            </a:r>
            <a:r>
              <a:rPr lang="en-ZA" u="sng" dirty="0" smtClean="0"/>
              <a:t>:</a:t>
            </a:r>
            <a:r>
              <a:rPr lang="en-ZA" dirty="0" smtClean="0"/>
              <a:t> applied similar approaches, at smaller scale</a:t>
            </a:r>
          </a:p>
          <a:p>
            <a:pPr marL="0" indent="0">
              <a:lnSpc>
                <a:spcPct val="110000"/>
              </a:lnSpc>
              <a:buNone/>
            </a:pPr>
            <a:r>
              <a:rPr lang="en-ZA" u="sng" dirty="0" smtClean="0"/>
              <a:t>Challenges faced by local authorities</a:t>
            </a:r>
            <a:r>
              <a:rPr lang="en-ZA" dirty="0" smtClean="0"/>
              <a:t>:</a:t>
            </a:r>
          </a:p>
          <a:p>
            <a:pPr marL="252000" indent="-252000">
              <a:lnSpc>
                <a:spcPct val="110000"/>
              </a:lnSpc>
              <a:spcBef>
                <a:spcPts val="200"/>
              </a:spcBef>
              <a:buFont typeface="Wingdings" panose="05000000000000000000" pitchFamily="2" charset="2"/>
              <a:buChar char="§"/>
            </a:pPr>
            <a:r>
              <a:rPr lang="en-ZA" dirty="0" smtClean="0"/>
              <a:t>Lack of project management capacity</a:t>
            </a:r>
          </a:p>
          <a:p>
            <a:pPr marL="252000" indent="-252000">
              <a:lnSpc>
                <a:spcPct val="110000"/>
              </a:lnSpc>
              <a:spcBef>
                <a:spcPts val="200"/>
              </a:spcBef>
              <a:buFont typeface="Wingdings" panose="05000000000000000000" pitchFamily="2" charset="2"/>
              <a:buChar char="§"/>
            </a:pPr>
            <a:r>
              <a:rPr lang="en-ZA" dirty="0" smtClean="0"/>
              <a:t>Limited technical capacities of in-house staff</a:t>
            </a:r>
          </a:p>
          <a:p>
            <a:pPr marL="252000" indent="-252000">
              <a:lnSpc>
                <a:spcPct val="110000"/>
              </a:lnSpc>
              <a:spcBef>
                <a:spcPts val="200"/>
              </a:spcBef>
              <a:buFont typeface="Wingdings" panose="05000000000000000000" pitchFamily="2" charset="2"/>
              <a:buChar char="§"/>
            </a:pPr>
            <a:r>
              <a:rPr lang="en-ZA" dirty="0" smtClean="0"/>
              <a:t>Lack of funds for up-front payments for land surveyors and town planners (result: no topographical survey/errors in </a:t>
            </a:r>
            <a:r>
              <a:rPr lang="en-ZA" dirty="0" err="1" smtClean="0"/>
              <a:t>erf</a:t>
            </a:r>
            <a:r>
              <a:rPr lang="en-ZA" dirty="0" smtClean="0"/>
              <a:t> demarcation</a:t>
            </a:r>
            <a:r>
              <a:rPr lang="en-ZA" dirty="0" smtClean="0"/>
              <a:t>)</a:t>
            </a:r>
          </a:p>
          <a:p>
            <a:pPr marL="252000" indent="-252000">
              <a:lnSpc>
                <a:spcPct val="110000"/>
              </a:lnSpc>
              <a:spcBef>
                <a:spcPts val="200"/>
              </a:spcBef>
              <a:buFont typeface="Wingdings" panose="05000000000000000000" pitchFamily="2" charset="2"/>
              <a:buChar char="§"/>
            </a:pPr>
            <a:r>
              <a:rPr lang="en-ZA" dirty="0" smtClean="0"/>
              <a:t>Quality of new layouts in terms of urban design</a:t>
            </a:r>
            <a:endParaRPr lang="en-ZA" dirty="0"/>
          </a:p>
        </p:txBody>
      </p:sp>
      <p:pic>
        <p:nvPicPr>
          <p:cNvPr id="16" name="Content Placeholder 1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53028" y="1770202"/>
            <a:ext cx="5602652" cy="4428892"/>
          </a:xfr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6300" y="4349754"/>
            <a:ext cx="2751570" cy="1946577"/>
          </a:xfrm>
          <a:prstGeom prst="rect">
            <a:avLst/>
          </a:prstGeom>
        </p:spPr>
      </p:pic>
      <p:pic>
        <p:nvPicPr>
          <p:cNvPr id="6"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367072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78558"/>
          </a:xfrm>
        </p:spPr>
        <p:txBody>
          <a:bodyPr>
            <a:normAutofit/>
          </a:bodyPr>
          <a:lstStyle/>
          <a:p>
            <a:r>
              <a:rPr lang="en-ZA" sz="4000" dirty="0"/>
              <a:t>Provision of low cost </a:t>
            </a:r>
            <a:r>
              <a:rPr lang="en-ZA" sz="4000" dirty="0" err="1"/>
              <a:t>erven</a:t>
            </a:r>
            <a:r>
              <a:rPr lang="en-ZA" sz="4000" dirty="0"/>
              <a:t> by local authorities</a:t>
            </a:r>
            <a:endParaRPr lang="en-ZA" sz="4000" dirty="0"/>
          </a:p>
        </p:txBody>
      </p:sp>
      <p:sp>
        <p:nvSpPr>
          <p:cNvPr id="4" name="Content Placeholder 2"/>
          <p:cNvSpPr>
            <a:spLocks noGrp="1"/>
          </p:cNvSpPr>
          <p:nvPr>
            <p:ph idx="1"/>
          </p:nvPr>
        </p:nvSpPr>
        <p:spPr>
          <a:xfrm>
            <a:off x="1097280" y="1781338"/>
            <a:ext cx="10058400" cy="4689538"/>
          </a:xfrm>
        </p:spPr>
        <p:txBody>
          <a:bodyPr>
            <a:normAutofit fontScale="92500" lnSpcReduction="20000"/>
          </a:bodyPr>
          <a:lstStyle/>
          <a:p>
            <a:pPr marL="0" lvl="0" indent="0">
              <a:buNone/>
            </a:pPr>
            <a:r>
              <a:rPr lang="en-ZA" sz="2200" b="1" dirty="0" smtClean="0">
                <a:solidFill>
                  <a:schemeClr val="accent1">
                    <a:lumMod val="50000"/>
                  </a:schemeClr>
                </a:solidFill>
              </a:rPr>
              <a:t>Summary of this approach observed in some of the sample towns of the research: </a:t>
            </a:r>
            <a:endParaRPr lang="en-ZA" sz="2200" b="1" dirty="0" smtClean="0">
              <a:solidFill>
                <a:schemeClr val="accent1">
                  <a:lumMod val="50000"/>
                </a:schemeClr>
              </a:solidFill>
            </a:endParaRPr>
          </a:p>
          <a:p>
            <a:pPr marL="576000" lvl="1" indent="-252000">
              <a:spcBef>
                <a:spcPts val="600"/>
              </a:spcBef>
              <a:buFont typeface="Wingdings" panose="05000000000000000000" pitchFamily="2" charset="2"/>
              <a:buChar char="§"/>
            </a:pPr>
            <a:r>
              <a:rPr lang="en-ZA" dirty="0" smtClean="0"/>
              <a:t>A </a:t>
            </a:r>
            <a:r>
              <a:rPr lang="en-ZA" dirty="0"/>
              <a:t>planning consultant provides a </a:t>
            </a:r>
            <a:r>
              <a:rPr lang="en-ZA" u="sng" dirty="0"/>
              <a:t>simple layout </a:t>
            </a:r>
            <a:r>
              <a:rPr lang="en-ZA" u="sng" dirty="0" smtClean="0"/>
              <a:t>plan </a:t>
            </a:r>
            <a:r>
              <a:rPr lang="en-ZA" dirty="0" smtClean="0"/>
              <a:t>for a new area to be developed </a:t>
            </a:r>
            <a:r>
              <a:rPr lang="en-ZA" dirty="0"/>
              <a:t>(sometimes on a pro-bono basis);</a:t>
            </a:r>
          </a:p>
          <a:p>
            <a:pPr marL="576000" lvl="1" indent="-252000">
              <a:spcBef>
                <a:spcPts val="600"/>
              </a:spcBef>
              <a:buFont typeface="Wingdings" panose="05000000000000000000" pitchFamily="2" charset="2"/>
              <a:buChar char="§"/>
            </a:pPr>
            <a:r>
              <a:rPr lang="en-ZA" dirty="0" smtClean="0"/>
              <a:t>LA use </a:t>
            </a:r>
            <a:r>
              <a:rPr lang="en-ZA" u="sng" dirty="0"/>
              <a:t>in-house capacities to demarcate the plots</a:t>
            </a:r>
            <a:r>
              <a:rPr lang="en-ZA" dirty="0"/>
              <a:t>, using optical surveying equipment such as theodolite and measuring tape;</a:t>
            </a:r>
          </a:p>
          <a:p>
            <a:pPr marL="576000" lvl="1" indent="-252000">
              <a:spcBef>
                <a:spcPts val="600"/>
              </a:spcBef>
              <a:buFont typeface="Wingdings" panose="05000000000000000000" pitchFamily="2" charset="2"/>
              <a:buChar char="§"/>
            </a:pPr>
            <a:r>
              <a:rPr lang="en-ZA" u="sng" dirty="0"/>
              <a:t>The plots are transferred</a:t>
            </a:r>
            <a:r>
              <a:rPr lang="en-ZA" dirty="0"/>
              <a:t> to people residing in existing informal settlements;</a:t>
            </a:r>
          </a:p>
          <a:p>
            <a:pPr marL="576000" lvl="1" indent="-252000">
              <a:spcBef>
                <a:spcPts val="600"/>
              </a:spcBef>
              <a:buFont typeface="Wingdings" panose="05000000000000000000" pitchFamily="2" charset="2"/>
              <a:buChar char="§"/>
            </a:pPr>
            <a:r>
              <a:rPr lang="en-ZA" dirty="0"/>
              <a:t>Upon transfer of the plot, the new residents receive a </a:t>
            </a:r>
            <a:r>
              <a:rPr lang="en-ZA" u="sng" dirty="0"/>
              <a:t>tenure document</a:t>
            </a:r>
            <a:r>
              <a:rPr lang="en-ZA" dirty="0"/>
              <a:t> issued by the local authority. Such a document is not regulated by any legislation, but serves as locally accepted tenure security. The document usually also states different conditions, such as the acceptance of the plot owner to reside on a plot without (or with minimal) services and the prohibition to erect any permanent structures until the new layout is formally legalized following statutory processes. The document further specifies any fees to be paid by the owners, such as monthly rental fees to the local authority;</a:t>
            </a:r>
          </a:p>
          <a:p>
            <a:pPr marL="576000" lvl="1" indent="-252000">
              <a:spcBef>
                <a:spcPts val="600"/>
              </a:spcBef>
              <a:buFont typeface="Wingdings" panose="05000000000000000000" pitchFamily="2" charset="2"/>
              <a:buChar char="§"/>
            </a:pPr>
            <a:r>
              <a:rPr lang="en-ZA" dirty="0"/>
              <a:t>When or if funds become available, the local authority then prepares for statutory submission of </a:t>
            </a:r>
            <a:r>
              <a:rPr lang="en-ZA" u="sng" dirty="0"/>
              <a:t>township establishment</a:t>
            </a:r>
            <a:r>
              <a:rPr lang="en-ZA" dirty="0"/>
              <a:t>;</a:t>
            </a:r>
          </a:p>
          <a:p>
            <a:pPr marL="576000" lvl="1" indent="-252000">
              <a:spcBef>
                <a:spcPts val="600"/>
              </a:spcBef>
              <a:buFont typeface="Wingdings" panose="05000000000000000000" pitchFamily="2" charset="2"/>
              <a:buChar char="§"/>
            </a:pPr>
            <a:r>
              <a:rPr lang="en-ZA" dirty="0"/>
              <a:t>Once the township has been established, the </a:t>
            </a:r>
            <a:r>
              <a:rPr lang="en-ZA" u="sng" dirty="0"/>
              <a:t>plot owners can buy</a:t>
            </a:r>
            <a:r>
              <a:rPr lang="en-ZA" dirty="0"/>
              <a:t> the plot (in </a:t>
            </a:r>
            <a:r>
              <a:rPr lang="en-ZA" dirty="0" err="1"/>
              <a:t>Outapi</a:t>
            </a:r>
            <a:r>
              <a:rPr lang="en-ZA" dirty="0"/>
              <a:t> for example at N$15/m2, this being N$4500 for a standard sized 300m2 plot); Local authority may also facilitate acquisition of freehold title (in </a:t>
            </a:r>
            <a:r>
              <a:rPr lang="en-ZA" dirty="0" err="1"/>
              <a:t>Outapi</a:t>
            </a:r>
            <a:r>
              <a:rPr lang="en-ZA" dirty="0"/>
              <a:t> the local authorities provide this service for a fee of N$ 2700);</a:t>
            </a:r>
          </a:p>
          <a:p>
            <a:pPr marL="576000" lvl="1" indent="-252000">
              <a:spcBef>
                <a:spcPts val="600"/>
              </a:spcBef>
              <a:buFont typeface="Wingdings" panose="05000000000000000000" pitchFamily="2" charset="2"/>
              <a:buChar char="§"/>
            </a:pPr>
            <a:r>
              <a:rPr lang="en-ZA" dirty="0"/>
              <a:t>The settlement is then </a:t>
            </a:r>
            <a:r>
              <a:rPr lang="en-ZA" u="sng" dirty="0"/>
              <a:t>upgraded incrementally</a:t>
            </a:r>
            <a:r>
              <a:rPr lang="en-ZA" dirty="0"/>
              <a:t> as funds become available through different channels. (It has been observed that upgrading can already occur while township establishment procedure is still in progress).</a:t>
            </a:r>
          </a:p>
          <a:p>
            <a:endParaRPr lang="en-ZA" dirty="0"/>
          </a:p>
        </p:txBody>
      </p:sp>
    </p:spTree>
    <p:extLst>
      <p:ext uri="{BB962C8B-B14F-4D97-AF65-F5344CB8AC3E}">
        <p14:creationId xmlns:p14="http://schemas.microsoft.com/office/powerpoint/2010/main" val="2140085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33104"/>
          </a:xfrm>
        </p:spPr>
        <p:txBody>
          <a:bodyPr>
            <a:normAutofit/>
          </a:bodyPr>
          <a:lstStyle/>
          <a:p>
            <a:r>
              <a:rPr lang="en-ZA" sz="4000" dirty="0" smtClean="0"/>
              <a:t>Program to deliver </a:t>
            </a:r>
            <a:r>
              <a:rPr lang="en-ZA" sz="4000" dirty="0" smtClean="0"/>
              <a:t>low cost </a:t>
            </a:r>
            <a:r>
              <a:rPr lang="en-ZA" sz="4000" dirty="0" err="1" smtClean="0"/>
              <a:t>erven</a:t>
            </a:r>
            <a:endParaRPr lang="en-ZA" sz="4000" dirty="0"/>
          </a:p>
        </p:txBody>
      </p:sp>
      <p:sp>
        <p:nvSpPr>
          <p:cNvPr id="4" name="Content Placeholder 2"/>
          <p:cNvSpPr>
            <a:spLocks noGrp="1"/>
          </p:cNvSpPr>
          <p:nvPr>
            <p:ph idx="1"/>
          </p:nvPr>
        </p:nvSpPr>
        <p:spPr>
          <a:xfrm>
            <a:off x="1097280" y="1845732"/>
            <a:ext cx="10058400" cy="4580827"/>
          </a:xfrm>
        </p:spPr>
        <p:txBody>
          <a:bodyPr>
            <a:normAutofit fontScale="85000" lnSpcReduction="20000"/>
          </a:bodyPr>
          <a:lstStyle/>
          <a:p>
            <a:pPr marL="252000" lvl="0" indent="-252000">
              <a:lnSpc>
                <a:spcPct val="110000"/>
              </a:lnSpc>
              <a:buFont typeface="Wingdings" panose="05000000000000000000" pitchFamily="2" charset="2"/>
              <a:buChar char="§"/>
            </a:pPr>
            <a:r>
              <a:rPr lang="en-ZA" sz="2400" u="sng" dirty="0" smtClean="0">
                <a:solidFill>
                  <a:schemeClr val="tx1"/>
                </a:solidFill>
              </a:rPr>
              <a:t>DWN </a:t>
            </a:r>
            <a:r>
              <a:rPr lang="en-ZA" sz="2400" u="sng" dirty="0" smtClean="0">
                <a:solidFill>
                  <a:schemeClr val="tx1"/>
                </a:solidFill>
              </a:rPr>
              <a:t>is in the process of initiating </a:t>
            </a:r>
            <a:r>
              <a:rPr lang="en-ZA" sz="2400" u="sng" dirty="0" smtClean="0">
                <a:solidFill>
                  <a:schemeClr val="tx1"/>
                </a:solidFill>
              </a:rPr>
              <a:t>a program to provide support to local authorities </a:t>
            </a:r>
            <a:r>
              <a:rPr lang="en-ZA" sz="2400" dirty="0" smtClean="0">
                <a:solidFill>
                  <a:schemeClr val="tx1"/>
                </a:solidFill>
              </a:rPr>
              <a:t>to </a:t>
            </a:r>
            <a:r>
              <a:rPr lang="en-ZA" sz="2400" dirty="0" smtClean="0">
                <a:solidFill>
                  <a:schemeClr val="tx1"/>
                </a:solidFill>
              </a:rPr>
              <a:t>develop </a:t>
            </a:r>
            <a:r>
              <a:rPr lang="en-ZA" sz="2400" dirty="0" smtClean="0">
                <a:solidFill>
                  <a:schemeClr val="tx1"/>
                </a:solidFill>
              </a:rPr>
              <a:t>new or up-scale existing initiatives for the provision of low cost urban land in properly planned and surveyed settlements as an alternative to unstructured informal settlement growth:</a:t>
            </a:r>
          </a:p>
          <a:p>
            <a:pPr marL="544608" lvl="1" indent="-252000">
              <a:lnSpc>
                <a:spcPct val="110000"/>
              </a:lnSpc>
              <a:buFont typeface="Wingdings" panose="05000000000000000000" pitchFamily="2" charset="2"/>
              <a:buChar char="§"/>
            </a:pPr>
            <a:r>
              <a:rPr lang="en-ZA" sz="2200" dirty="0" smtClean="0">
                <a:solidFill>
                  <a:schemeClr val="tx1"/>
                </a:solidFill>
              </a:rPr>
              <a:t>Acquisition of funding through international donors, corporate sector, banks</a:t>
            </a:r>
          </a:p>
          <a:p>
            <a:pPr marL="544608" lvl="1" indent="-252000">
              <a:lnSpc>
                <a:spcPct val="110000"/>
              </a:lnSpc>
              <a:buFont typeface="Wingdings" panose="05000000000000000000" pitchFamily="2" charset="2"/>
              <a:buChar char="§"/>
            </a:pPr>
            <a:r>
              <a:rPr lang="en-ZA" sz="2200" dirty="0" smtClean="0">
                <a:solidFill>
                  <a:schemeClr val="tx1"/>
                </a:solidFill>
              </a:rPr>
              <a:t>Project management support &amp; technical training to local authorities</a:t>
            </a:r>
          </a:p>
          <a:p>
            <a:pPr marL="544608" lvl="1" indent="-252000">
              <a:lnSpc>
                <a:spcPct val="110000"/>
              </a:lnSpc>
              <a:buFont typeface="Wingdings" panose="05000000000000000000" pitchFamily="2" charset="2"/>
              <a:buChar char="§"/>
            </a:pPr>
            <a:r>
              <a:rPr lang="en-ZA" sz="2200" dirty="0" smtClean="0">
                <a:solidFill>
                  <a:schemeClr val="tx1"/>
                </a:solidFill>
              </a:rPr>
              <a:t>Establish benchmark of number of low cost land to be provided annually to contain uncontrolled informal settlement growth</a:t>
            </a:r>
          </a:p>
          <a:p>
            <a:pPr marL="544608" lvl="1" indent="-252000">
              <a:lnSpc>
                <a:spcPct val="110000"/>
              </a:lnSpc>
              <a:buFont typeface="Wingdings" panose="05000000000000000000" pitchFamily="2" charset="2"/>
              <a:buChar char="§"/>
            </a:pPr>
            <a:r>
              <a:rPr lang="en-ZA" sz="2200" dirty="0" smtClean="0">
                <a:solidFill>
                  <a:schemeClr val="tx1"/>
                </a:solidFill>
              </a:rPr>
              <a:t>Agreement exists between DWN and </a:t>
            </a:r>
            <a:r>
              <a:rPr lang="en-ZA" sz="2200" dirty="0" err="1" smtClean="0">
                <a:solidFill>
                  <a:schemeClr val="tx1"/>
                </a:solidFill>
              </a:rPr>
              <a:t>Oshakati</a:t>
            </a:r>
            <a:r>
              <a:rPr lang="en-ZA" sz="2200" dirty="0" smtClean="0">
                <a:solidFill>
                  <a:schemeClr val="tx1"/>
                </a:solidFill>
              </a:rPr>
              <a:t> Town Council for a pilot project</a:t>
            </a:r>
          </a:p>
          <a:p>
            <a:pPr marL="252000" lvl="0" indent="-252000">
              <a:lnSpc>
                <a:spcPct val="110000"/>
              </a:lnSpc>
              <a:buFont typeface="Wingdings" panose="05000000000000000000" pitchFamily="2" charset="2"/>
              <a:buChar char="§"/>
            </a:pPr>
            <a:r>
              <a:rPr lang="en-ZA" sz="2400" dirty="0" smtClean="0">
                <a:solidFill>
                  <a:schemeClr val="tx1"/>
                </a:solidFill>
              </a:rPr>
              <a:t>Can be done on a </a:t>
            </a:r>
            <a:r>
              <a:rPr lang="en-ZA" sz="2400" u="sng" dirty="0" smtClean="0">
                <a:solidFill>
                  <a:schemeClr val="tx1"/>
                </a:solidFill>
              </a:rPr>
              <a:t>cost-recovery basis: </a:t>
            </a:r>
            <a:endParaRPr lang="en-ZA" sz="2400" dirty="0" smtClean="0">
              <a:solidFill>
                <a:schemeClr val="tx1"/>
              </a:solidFill>
            </a:endParaRPr>
          </a:p>
          <a:p>
            <a:pPr marL="544608" lvl="1" indent="-252000">
              <a:lnSpc>
                <a:spcPct val="110000"/>
              </a:lnSpc>
              <a:buFont typeface="Wingdings" panose="05000000000000000000" pitchFamily="2" charset="2"/>
              <a:buChar char="§"/>
            </a:pPr>
            <a:r>
              <a:rPr lang="en-ZA" sz="2200" dirty="0">
                <a:solidFill>
                  <a:schemeClr val="tx1"/>
                </a:solidFill>
              </a:rPr>
              <a:t>Initial fund (grant or commercial loan) of for example N$ 1 </a:t>
            </a:r>
            <a:r>
              <a:rPr lang="en-ZA" sz="2200" dirty="0" smtClean="0">
                <a:solidFill>
                  <a:schemeClr val="tx1"/>
                </a:solidFill>
              </a:rPr>
              <a:t>million allows </a:t>
            </a:r>
            <a:r>
              <a:rPr lang="en-ZA" sz="2200" dirty="0">
                <a:solidFill>
                  <a:schemeClr val="tx1"/>
                </a:solidFill>
              </a:rPr>
              <a:t>the provision of 150-200 </a:t>
            </a:r>
            <a:r>
              <a:rPr lang="en-ZA" sz="2200" dirty="0" err="1" smtClean="0">
                <a:solidFill>
                  <a:schemeClr val="tx1"/>
                </a:solidFill>
              </a:rPr>
              <a:t>erven</a:t>
            </a:r>
            <a:r>
              <a:rPr lang="en-ZA" sz="2200" dirty="0" smtClean="0">
                <a:solidFill>
                  <a:schemeClr val="tx1"/>
                </a:solidFill>
              </a:rPr>
              <a:t> </a:t>
            </a:r>
          </a:p>
          <a:p>
            <a:pPr marL="544608" lvl="1" indent="-252000">
              <a:lnSpc>
                <a:spcPct val="110000"/>
              </a:lnSpc>
              <a:buFont typeface="Wingdings" panose="05000000000000000000" pitchFamily="2" charset="2"/>
              <a:buChar char="§"/>
            </a:pPr>
            <a:r>
              <a:rPr lang="en-ZA" sz="2200" dirty="0" smtClean="0">
                <a:solidFill>
                  <a:schemeClr val="tx1"/>
                </a:solidFill>
              </a:rPr>
              <a:t>Sale </a:t>
            </a:r>
            <a:r>
              <a:rPr lang="en-ZA" sz="2200" dirty="0">
                <a:solidFill>
                  <a:schemeClr val="tx1"/>
                </a:solidFill>
              </a:rPr>
              <a:t>proceeds of </a:t>
            </a:r>
            <a:r>
              <a:rPr lang="en-ZA" sz="2200" dirty="0" smtClean="0">
                <a:solidFill>
                  <a:schemeClr val="tx1"/>
                </a:solidFill>
              </a:rPr>
              <a:t>these </a:t>
            </a:r>
            <a:r>
              <a:rPr lang="en-ZA" sz="2200" dirty="0" err="1" smtClean="0">
                <a:solidFill>
                  <a:schemeClr val="tx1"/>
                </a:solidFill>
              </a:rPr>
              <a:t>erven</a:t>
            </a:r>
            <a:r>
              <a:rPr lang="en-ZA" sz="2200" dirty="0" smtClean="0">
                <a:solidFill>
                  <a:schemeClr val="tx1"/>
                </a:solidFill>
              </a:rPr>
              <a:t> </a:t>
            </a:r>
            <a:r>
              <a:rPr lang="en-ZA" sz="2200" dirty="0">
                <a:solidFill>
                  <a:schemeClr val="tx1"/>
                </a:solidFill>
              </a:rPr>
              <a:t>go to </a:t>
            </a:r>
            <a:r>
              <a:rPr lang="en-ZA" sz="2200" dirty="0" smtClean="0">
                <a:solidFill>
                  <a:schemeClr val="tx1"/>
                </a:solidFill>
              </a:rPr>
              <a:t>a revolving </a:t>
            </a:r>
            <a:r>
              <a:rPr lang="en-ZA" sz="2200" dirty="0">
                <a:solidFill>
                  <a:schemeClr val="tx1"/>
                </a:solidFill>
              </a:rPr>
              <a:t>fund to allow </a:t>
            </a:r>
            <a:r>
              <a:rPr lang="en-ZA" sz="2200" dirty="0" smtClean="0">
                <a:solidFill>
                  <a:schemeClr val="tx1"/>
                </a:solidFill>
              </a:rPr>
              <a:t>roll-over </a:t>
            </a:r>
            <a:r>
              <a:rPr lang="en-ZA" sz="2200" dirty="0">
                <a:solidFill>
                  <a:schemeClr val="tx1"/>
                </a:solidFill>
              </a:rPr>
              <a:t>of the </a:t>
            </a:r>
            <a:r>
              <a:rPr lang="en-ZA" sz="2200" dirty="0" smtClean="0">
                <a:solidFill>
                  <a:schemeClr val="tx1"/>
                </a:solidFill>
              </a:rPr>
              <a:t>project to a new area (no more additional external funding needed)</a:t>
            </a:r>
          </a:p>
          <a:p>
            <a:pPr marL="544608" lvl="1" indent="-252000">
              <a:lnSpc>
                <a:spcPct val="110000"/>
              </a:lnSpc>
              <a:buFont typeface="Wingdings" panose="05000000000000000000" pitchFamily="2" charset="2"/>
              <a:buChar char="§"/>
            </a:pPr>
            <a:r>
              <a:rPr lang="en-ZA" sz="2200" dirty="0" smtClean="0">
                <a:solidFill>
                  <a:schemeClr val="tx1"/>
                </a:solidFill>
              </a:rPr>
              <a:t>Such revolving funds could incrementally be created in towns across Namibia</a:t>
            </a:r>
          </a:p>
          <a:p>
            <a:endParaRPr lang="en-ZA" dirty="0"/>
          </a:p>
        </p:txBody>
      </p:sp>
      <p:pic>
        <p:nvPicPr>
          <p:cNvPr id="5"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2989115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Some key </a:t>
            </a:r>
            <a:r>
              <a:rPr lang="en-ZA" dirty="0" smtClean="0"/>
              <a:t>issues:</a:t>
            </a:r>
            <a:endParaRPr lang="en-ZA" dirty="0"/>
          </a:p>
        </p:txBody>
      </p:sp>
      <p:sp>
        <p:nvSpPr>
          <p:cNvPr id="3" name="Content Placeholder 2"/>
          <p:cNvSpPr>
            <a:spLocks noGrp="1"/>
          </p:cNvSpPr>
          <p:nvPr>
            <p:ph idx="1"/>
          </p:nvPr>
        </p:nvSpPr>
        <p:spPr/>
        <p:txBody>
          <a:bodyPr>
            <a:normAutofit fontScale="85000" lnSpcReduction="20000"/>
          </a:bodyPr>
          <a:lstStyle/>
          <a:p>
            <a:pPr marL="252000" indent="-252000">
              <a:buFont typeface="Wingdings" panose="05000000000000000000" pitchFamily="2" charset="2"/>
              <a:buChar char="§"/>
            </a:pPr>
            <a:r>
              <a:rPr lang="en-ZA" dirty="0" smtClean="0"/>
              <a:t>Affordable urban land </a:t>
            </a:r>
            <a:r>
              <a:rPr lang="en-ZA" dirty="0" smtClean="0"/>
              <a:t>is the </a:t>
            </a:r>
            <a:r>
              <a:rPr lang="en-ZA" dirty="0" smtClean="0"/>
              <a:t>key issue</a:t>
            </a:r>
            <a:r>
              <a:rPr lang="en-ZA" dirty="0" smtClean="0"/>
              <a:t>, not </a:t>
            </a:r>
            <a:r>
              <a:rPr lang="en-ZA" dirty="0" smtClean="0"/>
              <a:t>housing as such. By providing legal land to the poor, household level development potential can be liberated (creation of enabling environment).</a:t>
            </a:r>
          </a:p>
          <a:p>
            <a:pPr marL="252000" indent="-252000">
              <a:buFont typeface="Wingdings" panose="05000000000000000000" pitchFamily="2" charset="2"/>
              <a:buChar char="§"/>
            </a:pPr>
            <a:r>
              <a:rPr lang="en-ZA" dirty="0" smtClean="0"/>
              <a:t>Planned physical structure is a key element for making informal settlements upgradable. It is a key aspect that conditions the development options of a settlement and its residents.</a:t>
            </a:r>
          </a:p>
          <a:p>
            <a:pPr marL="252000" indent="-252000">
              <a:buFont typeface="Wingdings" panose="05000000000000000000" pitchFamily="2" charset="2"/>
              <a:buChar char="§"/>
            </a:pPr>
            <a:r>
              <a:rPr lang="en-ZA" dirty="0" smtClean="0"/>
              <a:t>Mechanisms must be created to get urban expansion under control. Only if there is control, it can be directed meaningfully according to principles of sustainable urban development and urban design (</a:t>
            </a:r>
            <a:r>
              <a:rPr lang="en-ZA" dirty="0" smtClean="0"/>
              <a:t>e.g</a:t>
            </a:r>
            <a:r>
              <a:rPr lang="en-ZA" dirty="0" smtClean="0"/>
              <a:t>. mixed use, densification, in-fill).</a:t>
            </a:r>
            <a:endParaRPr lang="en-ZA" dirty="0" smtClean="0"/>
          </a:p>
          <a:p>
            <a:pPr marL="252000" indent="-252000">
              <a:buFont typeface="Wingdings" panose="05000000000000000000" pitchFamily="2" charset="2"/>
              <a:buChar char="§"/>
            </a:pPr>
            <a:r>
              <a:rPr lang="en-ZA" dirty="0" smtClean="0"/>
              <a:t>Any response to the housing/land issue should be done based on real local </a:t>
            </a:r>
            <a:r>
              <a:rPr lang="en-ZA" dirty="0" smtClean="0"/>
              <a:t>demand, to ensure that available resources are used to holistically approach the issue.  </a:t>
            </a:r>
            <a:endParaRPr lang="en-ZA" dirty="0" smtClean="0"/>
          </a:p>
          <a:p>
            <a:pPr marL="252000" indent="-252000">
              <a:buFont typeface="Wingdings" panose="05000000000000000000" pitchFamily="2" charset="2"/>
              <a:buChar char="§"/>
            </a:pPr>
            <a:r>
              <a:rPr lang="en-ZA" dirty="0" smtClean="0"/>
              <a:t>Effective delivery of land can be done within the current legal and administrative </a:t>
            </a:r>
            <a:r>
              <a:rPr lang="en-ZA" dirty="0" smtClean="0"/>
              <a:t>context as the presented examples show.</a:t>
            </a:r>
            <a:endParaRPr lang="en-ZA" dirty="0" smtClean="0"/>
          </a:p>
          <a:p>
            <a:pPr marL="252000" indent="-252000">
              <a:buFont typeface="Wingdings" panose="05000000000000000000" pitchFamily="2" charset="2"/>
              <a:buChar char="§"/>
            </a:pPr>
            <a:r>
              <a:rPr lang="en-ZA" dirty="0" smtClean="0"/>
              <a:t>Changes in policy and legislation are desirable, but not a prerequisite for the more efficient delivery of low cost land</a:t>
            </a:r>
          </a:p>
          <a:p>
            <a:pPr marL="252000" indent="-252000">
              <a:buFont typeface="Wingdings" panose="05000000000000000000" pitchFamily="2" charset="2"/>
              <a:buChar char="§"/>
            </a:pPr>
            <a:r>
              <a:rPr lang="en-ZA" dirty="0" smtClean="0"/>
              <a:t>However, the 300m2 policy should be abolished. It condemns large parts of upgraded informal settlement residents to continue residing in </a:t>
            </a:r>
            <a:r>
              <a:rPr lang="en-ZA" dirty="0" err="1" smtClean="0"/>
              <a:t>unproclaimed</a:t>
            </a:r>
            <a:r>
              <a:rPr lang="en-ZA" dirty="0" smtClean="0"/>
              <a:t> areas</a:t>
            </a:r>
          </a:p>
          <a:p>
            <a:endParaRPr lang="en-ZA" dirty="0"/>
          </a:p>
        </p:txBody>
      </p:sp>
    </p:spTree>
    <p:extLst>
      <p:ext uri="{BB962C8B-B14F-4D97-AF65-F5344CB8AC3E}">
        <p14:creationId xmlns:p14="http://schemas.microsoft.com/office/powerpoint/2010/main" val="417810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Some questions….</a:t>
            </a:r>
            <a:endParaRPr lang="en-ZA" dirty="0"/>
          </a:p>
        </p:txBody>
      </p:sp>
      <p:sp>
        <p:nvSpPr>
          <p:cNvPr id="3" name="Content Placeholder 2"/>
          <p:cNvSpPr>
            <a:spLocks noGrp="1"/>
          </p:cNvSpPr>
          <p:nvPr>
            <p:ph idx="1"/>
          </p:nvPr>
        </p:nvSpPr>
        <p:spPr/>
        <p:txBody>
          <a:bodyPr>
            <a:normAutofit/>
          </a:bodyPr>
          <a:lstStyle/>
          <a:p>
            <a:pPr marL="252000" indent="-252000">
              <a:buFont typeface="Wingdings" panose="05000000000000000000" pitchFamily="2" charset="2"/>
              <a:buChar char="§"/>
            </a:pPr>
            <a:r>
              <a:rPr lang="en-ZA" dirty="0" smtClean="0"/>
              <a:t>What are the potential pitfalls of a low cost land delivery program?</a:t>
            </a:r>
          </a:p>
          <a:p>
            <a:pPr marL="252000" indent="-252000">
              <a:buFont typeface="Wingdings" panose="05000000000000000000" pitchFamily="2" charset="2"/>
              <a:buChar char="§"/>
            </a:pPr>
            <a:r>
              <a:rPr lang="en-ZA" dirty="0" smtClean="0"/>
              <a:t>What </a:t>
            </a:r>
            <a:r>
              <a:rPr lang="en-ZA" dirty="0" smtClean="0"/>
              <a:t>kind of participatory mechanisms exist and could be further </a:t>
            </a:r>
            <a:r>
              <a:rPr lang="en-ZA" dirty="0" smtClean="0"/>
              <a:t>explored to make urban planning and development more social inclusive and economically effective?</a:t>
            </a:r>
            <a:endParaRPr lang="en-ZA" dirty="0" smtClean="0"/>
          </a:p>
          <a:p>
            <a:pPr marL="252000" indent="-252000">
              <a:buFont typeface="Wingdings" panose="05000000000000000000" pitchFamily="2" charset="2"/>
              <a:buChar char="§"/>
            </a:pPr>
            <a:r>
              <a:rPr lang="en-ZA" dirty="0" smtClean="0"/>
              <a:t>Developing settlements for the urban poor by providing affordable land is a real opportunity to creating </a:t>
            </a:r>
            <a:r>
              <a:rPr lang="en-ZA" dirty="0" smtClean="0"/>
              <a:t>real neighbourhoods, not low income dormitories with ever increasing commuting </a:t>
            </a:r>
            <a:r>
              <a:rPr lang="en-ZA" dirty="0" smtClean="0"/>
              <a:t>distances. Are there </a:t>
            </a:r>
            <a:r>
              <a:rPr lang="en-ZA" dirty="0" smtClean="0"/>
              <a:t>examples in Namibia how this as been accomplished for low income areas?</a:t>
            </a:r>
            <a:endParaRPr lang="en-ZA" dirty="0" smtClean="0"/>
          </a:p>
          <a:p>
            <a:pPr marL="252000" indent="-252000">
              <a:buFont typeface="Wingdings" panose="05000000000000000000" pitchFamily="2" charset="2"/>
              <a:buChar char="§"/>
            </a:pPr>
            <a:r>
              <a:rPr lang="en-ZA" dirty="0" smtClean="0"/>
              <a:t>As long as the 300m2 policy exists: what are the best ways around it? </a:t>
            </a:r>
          </a:p>
          <a:p>
            <a:pPr marL="252000" indent="-252000">
              <a:buFont typeface="Wingdings" panose="05000000000000000000" pitchFamily="2" charset="2"/>
              <a:buChar char="§"/>
            </a:pPr>
            <a:r>
              <a:rPr lang="en-ZA" dirty="0" smtClean="0"/>
              <a:t>What would be the advantages/disadvantages of applying the </a:t>
            </a:r>
            <a:r>
              <a:rPr lang="en-ZA" dirty="0" smtClean="0"/>
              <a:t>Flexible Land Tenure System </a:t>
            </a:r>
            <a:r>
              <a:rPr lang="en-ZA" dirty="0" smtClean="0"/>
              <a:t>for a low cost land delivery program?</a:t>
            </a:r>
          </a:p>
          <a:p>
            <a:endParaRPr lang="en-ZA" dirty="0" smtClean="0"/>
          </a:p>
        </p:txBody>
      </p:sp>
    </p:spTree>
    <p:extLst>
      <p:ext uri="{BB962C8B-B14F-4D97-AF65-F5344CB8AC3E}">
        <p14:creationId xmlns:p14="http://schemas.microsoft.com/office/powerpoint/2010/main" val="2748781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3"/>
            <a:ext cx="10058400" cy="4313019"/>
          </a:xfrm>
        </p:spPr>
        <p:txBody>
          <a:bodyPr>
            <a:normAutofit/>
          </a:bodyPr>
          <a:lstStyle/>
          <a:p>
            <a:pPr marL="0" indent="0">
              <a:buNone/>
            </a:pPr>
            <a:endParaRPr lang="en-ZA" dirty="0" smtClean="0"/>
          </a:p>
          <a:p>
            <a:pPr marL="252000" indent="-252000">
              <a:buFont typeface="Wingdings" panose="05000000000000000000" pitchFamily="2" charset="2"/>
              <a:buChar char="§"/>
            </a:pPr>
            <a:endParaRPr lang="en-ZA" dirty="0"/>
          </a:p>
          <a:p>
            <a:pPr marL="252000" indent="-252000">
              <a:buFont typeface="Wingdings" panose="05000000000000000000" pitchFamily="2" charset="2"/>
              <a:buChar char="§"/>
            </a:pPr>
            <a:endParaRPr lang="en-ZA" dirty="0" smtClean="0"/>
          </a:p>
          <a:p>
            <a:pPr marL="0" indent="0" algn="ctr">
              <a:buNone/>
            </a:pPr>
            <a:r>
              <a:rPr lang="en-ZA" sz="3600" dirty="0" smtClean="0"/>
              <a:t>Thank you!</a:t>
            </a:r>
          </a:p>
          <a:p>
            <a:pPr marL="0" indent="0">
              <a:buNone/>
            </a:pPr>
            <a:endParaRPr lang="en-ZA" dirty="0" smtClean="0"/>
          </a:p>
          <a:p>
            <a:endParaRPr lang="en-ZA" dirty="0" smtClean="0"/>
          </a:p>
        </p:txBody>
      </p:sp>
      <p:sp>
        <p:nvSpPr>
          <p:cNvPr id="4" name="Title 3"/>
          <p:cNvSpPr>
            <a:spLocks noGrp="1"/>
          </p:cNvSpPr>
          <p:nvPr>
            <p:ph type="title"/>
          </p:nvPr>
        </p:nvSpPr>
        <p:spPr/>
        <p:txBody>
          <a:bodyPr/>
          <a:lstStyle/>
          <a:p>
            <a:endParaRPr lang="en-ZA"/>
          </a:p>
        </p:txBody>
      </p:sp>
    </p:spTree>
    <p:extLst>
      <p:ext uri="{BB962C8B-B14F-4D97-AF65-F5344CB8AC3E}">
        <p14:creationId xmlns:p14="http://schemas.microsoft.com/office/powerpoint/2010/main" val="142047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t>An Introduction to Development Workshop</a:t>
            </a:r>
            <a:endParaRPr lang="en-ZA" sz="4000" dirty="0"/>
          </a:p>
        </p:txBody>
      </p:sp>
      <p:sp>
        <p:nvSpPr>
          <p:cNvPr id="3" name="Content Placeholder 2"/>
          <p:cNvSpPr>
            <a:spLocks noGrp="1"/>
          </p:cNvSpPr>
          <p:nvPr>
            <p:ph idx="1"/>
          </p:nvPr>
        </p:nvSpPr>
        <p:spPr>
          <a:xfrm>
            <a:off x="1213191" y="1957915"/>
            <a:ext cx="10058400" cy="4023360"/>
          </a:xfrm>
        </p:spPr>
        <p:txBody>
          <a:bodyPr>
            <a:normAutofit/>
          </a:bodyPr>
          <a:lstStyle/>
          <a:p>
            <a:pPr marL="0" indent="0">
              <a:buNone/>
            </a:pPr>
            <a:r>
              <a:rPr lang="en-ZA" u="sng" dirty="0" smtClean="0"/>
              <a:t>Development Workshop (DW):</a:t>
            </a:r>
            <a:r>
              <a:rPr lang="en-ZA" dirty="0" smtClean="0"/>
              <a:t> NGO, founded in the 1970s by three Canadian architect students</a:t>
            </a:r>
          </a:p>
          <a:p>
            <a:pPr marL="0" indent="0">
              <a:buNone/>
            </a:pPr>
            <a:r>
              <a:rPr lang="en-ZA" u="sng" dirty="0" smtClean="0"/>
              <a:t>In Angola since 1981 upon invitation of Angolan Government</a:t>
            </a:r>
          </a:p>
          <a:p>
            <a:pPr lvl="1">
              <a:buFont typeface="Wingdings" panose="05000000000000000000" pitchFamily="2" charset="2"/>
              <a:buChar char="§"/>
            </a:pPr>
            <a:r>
              <a:rPr lang="en-ZA" dirty="0" smtClean="0"/>
              <a:t>To date second biggest NGO in Angola; specialized on </a:t>
            </a:r>
            <a:r>
              <a:rPr lang="en-ZA" dirty="0"/>
              <a:t>urban </a:t>
            </a:r>
            <a:r>
              <a:rPr lang="en-ZA" dirty="0" smtClean="0"/>
              <a:t>development &amp; planning, with focus on informal settlements; more </a:t>
            </a:r>
            <a:r>
              <a:rPr lang="en-ZA" dirty="0"/>
              <a:t>than 150 employees at peak </a:t>
            </a:r>
            <a:r>
              <a:rPr lang="en-ZA" dirty="0" smtClean="0"/>
              <a:t>times;</a:t>
            </a:r>
          </a:p>
          <a:p>
            <a:pPr lvl="1">
              <a:buFont typeface="Wingdings" panose="05000000000000000000" pitchFamily="2" charset="2"/>
              <a:buChar char="§"/>
            </a:pPr>
            <a:r>
              <a:rPr lang="en-ZA" dirty="0" smtClean="0"/>
              <a:t>Supported several SWAPO projects in the early 1980s (Luanda &amp; Kwanza </a:t>
            </a:r>
            <a:r>
              <a:rPr lang="en-ZA" dirty="0" err="1" smtClean="0"/>
              <a:t>Sul</a:t>
            </a:r>
            <a:r>
              <a:rPr lang="en-ZA" dirty="0" smtClean="0"/>
              <a:t>).</a:t>
            </a:r>
            <a:endParaRPr lang="en-ZA" dirty="0"/>
          </a:p>
        </p:txBody>
      </p:sp>
      <p:pic>
        <p:nvPicPr>
          <p:cNvPr id="4"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pic>
        <p:nvPicPr>
          <p:cNvPr id="1026" name="Picture 2" descr="http://www.reall.net/wp-content/uploads/2016/11/%5EB4957CA20BF8A41B8CAEEA37821606F25B74CF85D9A88CA57E%5Epimgpsh_fullsize_dist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359" y="4361020"/>
            <a:ext cx="3591058" cy="164675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1190012" y="3675668"/>
            <a:ext cx="7052468" cy="2526162"/>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ZA" u="sng" dirty="0" smtClean="0"/>
              <a:t>Selected key interventions in Angola</a:t>
            </a:r>
            <a:r>
              <a:rPr lang="en-ZA" dirty="0" smtClean="0"/>
              <a:t>: </a:t>
            </a:r>
          </a:p>
          <a:p>
            <a:pPr lvl="1">
              <a:buFont typeface="Wingdings" panose="05000000000000000000" pitchFamily="2" charset="2"/>
              <a:buChar char="§"/>
            </a:pPr>
            <a:r>
              <a:rPr lang="en-ZA" dirty="0" smtClean="0"/>
              <a:t>Establishment of micro credit institution with currently more than 50,000 clients</a:t>
            </a:r>
          </a:p>
          <a:p>
            <a:pPr lvl="1">
              <a:buFont typeface="Wingdings" panose="05000000000000000000" pitchFamily="2" charset="2"/>
              <a:buChar char="§"/>
            </a:pPr>
            <a:r>
              <a:rPr lang="en-ZA" dirty="0" smtClean="0"/>
              <a:t>Financially sustainable social housing program</a:t>
            </a:r>
          </a:p>
          <a:p>
            <a:pPr lvl="1">
              <a:buFont typeface="Wingdings" panose="05000000000000000000" pitchFamily="2" charset="2"/>
              <a:buChar char="§"/>
            </a:pPr>
            <a:r>
              <a:rPr lang="en-ZA" dirty="0" smtClean="0"/>
              <a:t>Delivery of low cost urban land in several major towns </a:t>
            </a:r>
          </a:p>
          <a:p>
            <a:pPr lvl="1">
              <a:buFont typeface="Wingdings" panose="05000000000000000000" pitchFamily="2" charset="2"/>
              <a:buChar char="§"/>
            </a:pPr>
            <a:r>
              <a:rPr lang="en-ZA" dirty="0" smtClean="0"/>
              <a:t>National urban land management training program for local authorities</a:t>
            </a:r>
          </a:p>
          <a:p>
            <a:pPr marL="201168" lvl="1" indent="0">
              <a:buFont typeface="Calibri" pitchFamily="34" charset="0"/>
              <a:buNone/>
            </a:pPr>
            <a:r>
              <a:rPr lang="en-ZA" dirty="0" smtClean="0"/>
              <a:t>   accredited by Ministry of Territorial Administration (since 2007);</a:t>
            </a:r>
          </a:p>
          <a:p>
            <a:pPr lvl="1">
              <a:buFont typeface="Wingdings" panose="05000000000000000000" pitchFamily="2" charset="2"/>
              <a:buChar char="§"/>
            </a:pPr>
            <a:r>
              <a:rPr lang="en-ZA" dirty="0" smtClean="0"/>
              <a:t>Informal settlement servicing program (water &amp; sanitation, running for more than 2 decades</a:t>
            </a:r>
            <a:r>
              <a:rPr lang="en-ZA" dirty="0"/>
              <a:t>) </a:t>
            </a:r>
            <a:endParaRPr lang="en-ZA" dirty="0" smtClean="0"/>
          </a:p>
          <a:p>
            <a:pPr lvl="1">
              <a:buFont typeface="Wingdings" panose="05000000000000000000" pitchFamily="2" charset="2"/>
              <a:buChar char="§"/>
            </a:pPr>
            <a:r>
              <a:rPr lang="en-ZA" dirty="0" smtClean="0"/>
              <a:t>Research </a:t>
            </a:r>
            <a:r>
              <a:rPr lang="en-ZA" dirty="0"/>
              <a:t>and publications to inform policy and national programs</a:t>
            </a:r>
          </a:p>
          <a:p>
            <a:pPr lvl="1">
              <a:buFont typeface="Wingdings" panose="05000000000000000000" pitchFamily="2" charset="2"/>
              <a:buChar char="§"/>
            </a:pPr>
            <a:endParaRPr lang="en-ZA" dirty="0" smtClean="0"/>
          </a:p>
        </p:txBody>
      </p:sp>
    </p:spTree>
    <p:extLst>
      <p:ext uri="{BB962C8B-B14F-4D97-AF65-F5344CB8AC3E}">
        <p14:creationId xmlns:p14="http://schemas.microsoft.com/office/powerpoint/2010/main" val="3387707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t>An introduction to Development Workshop</a:t>
            </a:r>
            <a:endParaRPr lang="en-ZA" sz="4000" dirty="0"/>
          </a:p>
        </p:txBody>
      </p:sp>
      <p:sp>
        <p:nvSpPr>
          <p:cNvPr id="3" name="Content Placeholder 2"/>
          <p:cNvSpPr>
            <a:spLocks noGrp="1"/>
          </p:cNvSpPr>
          <p:nvPr>
            <p:ph idx="1"/>
          </p:nvPr>
        </p:nvSpPr>
        <p:spPr>
          <a:xfrm>
            <a:off x="1097280" y="1845733"/>
            <a:ext cx="10058400" cy="4580826"/>
          </a:xfrm>
        </p:spPr>
        <p:txBody>
          <a:bodyPr>
            <a:normAutofit/>
          </a:bodyPr>
          <a:lstStyle/>
          <a:p>
            <a:pPr marL="180000" indent="-180000">
              <a:buFont typeface="Wingdings" panose="05000000000000000000" pitchFamily="2" charset="2"/>
              <a:buChar char="§"/>
            </a:pPr>
            <a:r>
              <a:rPr lang="en-ZA" b="1" dirty="0" smtClean="0"/>
              <a:t>Development Workshop Namibia (DWN) </a:t>
            </a:r>
            <a:r>
              <a:rPr lang="en-ZA" dirty="0" smtClean="0"/>
              <a:t>opened office in 2016 and part of the world wide network of DW organizations </a:t>
            </a:r>
          </a:p>
          <a:p>
            <a:pPr marL="180000" indent="-180000">
              <a:buFont typeface="Wingdings" panose="05000000000000000000" pitchFamily="2" charset="2"/>
              <a:buChar char="§"/>
            </a:pPr>
            <a:r>
              <a:rPr lang="en-ZA" u="sng" dirty="0" smtClean="0"/>
              <a:t>Focus on</a:t>
            </a:r>
            <a:r>
              <a:rPr lang="en-ZA" dirty="0" smtClean="0"/>
              <a:t>: urban planning &amp; delivery of low cost urban land; sustainable urban development; research &amp; publications</a:t>
            </a:r>
          </a:p>
          <a:p>
            <a:pPr marL="0" indent="0">
              <a:buNone/>
            </a:pPr>
            <a:r>
              <a:rPr lang="en-ZA" u="sng" dirty="0" smtClean="0"/>
              <a:t>Current main projects:</a:t>
            </a:r>
          </a:p>
          <a:p>
            <a:pPr marL="362880" lvl="2" indent="-180000">
              <a:spcBef>
                <a:spcPts val="1200"/>
              </a:spcBef>
              <a:spcAft>
                <a:spcPts val="200"/>
              </a:spcAft>
              <a:buSzPct val="100000"/>
              <a:buFont typeface="Wingdings" panose="05000000000000000000" pitchFamily="2" charset="2"/>
              <a:buChar char="§"/>
            </a:pPr>
            <a:r>
              <a:rPr lang="en-ZA" sz="1800" dirty="0" smtClean="0"/>
              <a:t>Assessment </a:t>
            </a:r>
            <a:r>
              <a:rPr lang="en-ZA" sz="1800" dirty="0"/>
              <a:t>of informal settlement growth and associated urban planning challenges (</a:t>
            </a:r>
            <a:r>
              <a:rPr lang="en-ZA" sz="1800" dirty="0" err="1"/>
              <a:t>Outapi</a:t>
            </a:r>
            <a:r>
              <a:rPr lang="en-ZA" sz="1800" dirty="0"/>
              <a:t>, </a:t>
            </a:r>
            <a:r>
              <a:rPr lang="en-ZA" sz="1800" dirty="0" err="1"/>
              <a:t>Oshakati</a:t>
            </a:r>
            <a:r>
              <a:rPr lang="en-ZA" sz="1800" dirty="0"/>
              <a:t>, </a:t>
            </a:r>
            <a:r>
              <a:rPr lang="en-ZA" sz="1800" dirty="0" err="1"/>
              <a:t>Gobabis</a:t>
            </a:r>
            <a:r>
              <a:rPr lang="en-ZA" sz="1800" dirty="0"/>
              <a:t>, </a:t>
            </a:r>
            <a:r>
              <a:rPr lang="en-ZA" sz="1800" dirty="0" err="1"/>
              <a:t>Otjiwarongo</a:t>
            </a:r>
            <a:r>
              <a:rPr lang="en-ZA" sz="1800" dirty="0"/>
              <a:t>, </a:t>
            </a:r>
            <a:r>
              <a:rPr lang="en-ZA" sz="1800" dirty="0" smtClean="0"/>
              <a:t>Windhoek); Basis for development of suggested low cost urban land delivery program.</a:t>
            </a:r>
          </a:p>
          <a:p>
            <a:pPr marL="362880" lvl="2" indent="-180000">
              <a:spcBef>
                <a:spcPts val="1200"/>
              </a:spcBef>
              <a:spcAft>
                <a:spcPts val="200"/>
              </a:spcAft>
              <a:buSzPct val="100000"/>
              <a:buFont typeface="Wingdings" panose="05000000000000000000" pitchFamily="2" charset="2"/>
              <a:buChar char="§"/>
            </a:pPr>
            <a:r>
              <a:rPr lang="en-ZA" sz="1800" dirty="0" smtClean="0"/>
              <a:t>Documentation of B2Gold Assisted Home Ownership Program. Aim: promoting wider Namibian corporate sector involvement for the provision of housing for their employees as stated in </a:t>
            </a:r>
            <a:r>
              <a:rPr lang="en-ZA" sz="1800" dirty="0" err="1" smtClean="0"/>
              <a:t>Harambee</a:t>
            </a:r>
            <a:endParaRPr lang="en-ZA" sz="1800" dirty="0" smtClean="0"/>
          </a:p>
          <a:p>
            <a:pPr marL="362880" lvl="2" indent="-180000">
              <a:spcBef>
                <a:spcPts val="1200"/>
              </a:spcBef>
              <a:spcAft>
                <a:spcPts val="200"/>
              </a:spcAft>
              <a:buSzPct val="100000"/>
              <a:buFont typeface="Wingdings" panose="05000000000000000000" pitchFamily="2" charset="2"/>
              <a:buChar char="§"/>
            </a:pPr>
            <a:r>
              <a:rPr lang="en-ZA" sz="1800" dirty="0"/>
              <a:t>Production </a:t>
            </a:r>
            <a:r>
              <a:rPr lang="en-ZA" sz="1800" dirty="0" smtClean="0"/>
              <a:t>of monthly publication, summarizing newspaper articles with relevance to urban development in Namibia (Media </a:t>
            </a:r>
            <a:r>
              <a:rPr lang="en-ZA" sz="1800" dirty="0"/>
              <a:t>Monitoring on Urban Development in </a:t>
            </a:r>
            <a:r>
              <a:rPr lang="en-ZA" sz="1800" dirty="0" smtClean="0"/>
              <a:t>Namibia)</a:t>
            </a:r>
          </a:p>
          <a:p>
            <a:pPr marL="362880" lvl="2" indent="-180000">
              <a:spcBef>
                <a:spcPts val="1200"/>
              </a:spcBef>
              <a:spcAft>
                <a:spcPts val="200"/>
              </a:spcAft>
              <a:buSzPct val="100000"/>
              <a:buFont typeface="Wingdings" panose="05000000000000000000" pitchFamily="2" charset="2"/>
              <a:buChar char="§"/>
            </a:pPr>
            <a:endParaRPr lang="en-ZA" sz="1800" dirty="0"/>
          </a:p>
          <a:p>
            <a:pPr marL="201168" lvl="1" indent="0">
              <a:buNone/>
            </a:pPr>
            <a:endParaRPr lang="en-ZA" dirty="0" smtClean="0"/>
          </a:p>
          <a:p>
            <a:pPr marL="201168" lvl="1" indent="0">
              <a:buNone/>
            </a:pPr>
            <a:endParaRPr lang="en-ZA" dirty="0"/>
          </a:p>
        </p:txBody>
      </p:sp>
      <p:pic>
        <p:nvPicPr>
          <p:cNvPr id="4"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120789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58103"/>
          </a:xfrm>
        </p:spPr>
        <p:txBody>
          <a:bodyPr>
            <a:normAutofit fontScale="90000"/>
          </a:bodyPr>
          <a:lstStyle/>
          <a:p>
            <a:r>
              <a:rPr lang="en-ZA" sz="4200" dirty="0" smtClean="0"/>
              <a:t>Rapid growth of informal settlements in Namibia</a:t>
            </a:r>
            <a:endParaRPr lang="en-ZA" sz="4200" dirty="0"/>
          </a:p>
        </p:txBody>
      </p:sp>
      <p:pic>
        <p:nvPicPr>
          <p:cNvPr id="4"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
        <p:nvSpPr>
          <p:cNvPr id="6" name="Content Placeholder 2"/>
          <p:cNvSpPr txBox="1">
            <a:spLocks/>
          </p:cNvSpPr>
          <p:nvPr/>
        </p:nvSpPr>
        <p:spPr>
          <a:xfrm>
            <a:off x="1097279" y="1788460"/>
            <a:ext cx="10386509" cy="683278"/>
          </a:xfrm>
          <a:prstGeom prst="rect">
            <a:avLst/>
          </a:prstGeom>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600"/>
              </a:spcBef>
              <a:buNone/>
            </a:pPr>
            <a:r>
              <a:rPr lang="en-ZA" sz="9600" dirty="0" smtClean="0">
                <a:solidFill>
                  <a:schemeClr val="accent1">
                    <a:lumMod val="50000"/>
                  </a:schemeClr>
                </a:solidFill>
              </a:rPr>
              <a:t>Urban growth in Namibia – following a regional trend of urbanization</a:t>
            </a:r>
          </a:p>
          <a:p>
            <a:pPr marL="0" indent="0">
              <a:lnSpc>
                <a:spcPct val="120000"/>
              </a:lnSpc>
              <a:spcBef>
                <a:spcPts val="600"/>
              </a:spcBef>
              <a:buNone/>
            </a:pPr>
            <a:endParaRPr lang="en-ZA" sz="5500" i="1" dirty="0"/>
          </a:p>
          <a:p>
            <a:pPr marL="180000" indent="-180000">
              <a:lnSpc>
                <a:spcPct val="120000"/>
              </a:lnSpc>
              <a:spcBef>
                <a:spcPts val="600"/>
              </a:spcBef>
              <a:buFont typeface="Wingdings" panose="05000000000000000000" pitchFamily="2" charset="2"/>
              <a:buChar char="§"/>
            </a:pPr>
            <a:endParaRPr lang="en-ZA" sz="4500" u="sng" dirty="0" smtClean="0">
              <a:solidFill>
                <a:schemeClr val="tx1"/>
              </a:solidFill>
            </a:endParaRPr>
          </a:p>
          <a:p>
            <a:endParaRPr lang="en-ZA" dirty="0"/>
          </a:p>
        </p:txBody>
      </p:sp>
      <p:pic>
        <p:nvPicPr>
          <p:cNvPr id="1026" name="Picture 2" descr="Urban and rural population growth [Converted]-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907" y="2304465"/>
            <a:ext cx="6767445" cy="397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txBox="1">
            <a:spLocks/>
          </p:cNvSpPr>
          <p:nvPr/>
        </p:nvSpPr>
        <p:spPr>
          <a:xfrm>
            <a:off x="7355364" y="2859719"/>
            <a:ext cx="3990923" cy="2439808"/>
          </a:xfrm>
          <a:prstGeom prst="rect">
            <a:avLst/>
          </a:prstGeom>
        </p:spPr>
        <p:txBody>
          <a:bodyPr vert="horz" lIns="0" tIns="45720" rIns="0" bIns="45720" rtlCol="0">
            <a:normAutofit fontScale="2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600"/>
              </a:spcBef>
              <a:buNone/>
            </a:pPr>
            <a:r>
              <a:rPr lang="en-ZA" sz="8000" dirty="0" smtClean="0">
                <a:solidFill>
                  <a:schemeClr val="tx1"/>
                </a:solidFill>
              </a:rPr>
              <a:t>2001-2011: rural population decreased by 20 000 / urban population increased by 300 000</a:t>
            </a:r>
          </a:p>
          <a:p>
            <a:pPr marL="0" indent="0">
              <a:lnSpc>
                <a:spcPct val="120000"/>
              </a:lnSpc>
              <a:spcBef>
                <a:spcPts val="600"/>
              </a:spcBef>
              <a:buNone/>
            </a:pPr>
            <a:endParaRPr lang="en-ZA" sz="8000" dirty="0" smtClean="0">
              <a:solidFill>
                <a:schemeClr val="tx1"/>
              </a:solidFill>
            </a:endParaRPr>
          </a:p>
          <a:p>
            <a:pPr marL="0" indent="0">
              <a:lnSpc>
                <a:spcPct val="120000"/>
              </a:lnSpc>
              <a:spcBef>
                <a:spcPts val="600"/>
              </a:spcBef>
              <a:buNone/>
            </a:pPr>
            <a:r>
              <a:rPr lang="en-ZA" sz="8000" dirty="0" smtClean="0">
                <a:solidFill>
                  <a:schemeClr val="tx1"/>
                </a:solidFill>
              </a:rPr>
              <a:t>Strong indicator that Namibia is transforming towards a society where most people live in urban areas</a:t>
            </a:r>
          </a:p>
          <a:p>
            <a:pPr marL="0" indent="0">
              <a:lnSpc>
                <a:spcPct val="120000"/>
              </a:lnSpc>
              <a:spcBef>
                <a:spcPts val="600"/>
              </a:spcBef>
              <a:buNone/>
            </a:pPr>
            <a:endParaRPr lang="en-ZA" sz="5500" i="1" dirty="0"/>
          </a:p>
          <a:p>
            <a:pPr marL="180000" indent="-180000">
              <a:lnSpc>
                <a:spcPct val="120000"/>
              </a:lnSpc>
              <a:spcBef>
                <a:spcPts val="600"/>
              </a:spcBef>
              <a:buFont typeface="Wingdings" panose="05000000000000000000" pitchFamily="2" charset="2"/>
              <a:buChar char="§"/>
            </a:pPr>
            <a:endParaRPr lang="en-ZA" sz="4500" u="sng" dirty="0" smtClean="0">
              <a:solidFill>
                <a:schemeClr val="tx1"/>
              </a:solidFill>
            </a:endParaRPr>
          </a:p>
          <a:p>
            <a:endParaRPr lang="en-ZA" dirty="0"/>
          </a:p>
        </p:txBody>
      </p:sp>
    </p:spTree>
    <p:extLst>
      <p:ext uri="{BB962C8B-B14F-4D97-AF65-F5344CB8AC3E}">
        <p14:creationId xmlns:p14="http://schemas.microsoft.com/office/powerpoint/2010/main" val="345923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058103"/>
          </a:xfrm>
        </p:spPr>
        <p:txBody>
          <a:bodyPr>
            <a:normAutofit fontScale="90000"/>
          </a:bodyPr>
          <a:lstStyle/>
          <a:p>
            <a:r>
              <a:rPr lang="en-ZA" sz="4200" dirty="0" smtClean="0"/>
              <a:t>Rapid growth of informal settlements in Namibia</a:t>
            </a:r>
            <a:endParaRPr lang="en-ZA" sz="4200" dirty="0"/>
          </a:p>
        </p:txBody>
      </p:sp>
      <p:pic>
        <p:nvPicPr>
          <p:cNvPr id="4"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
        <p:nvSpPr>
          <p:cNvPr id="6" name="Content Placeholder 2"/>
          <p:cNvSpPr txBox="1">
            <a:spLocks/>
          </p:cNvSpPr>
          <p:nvPr/>
        </p:nvSpPr>
        <p:spPr>
          <a:xfrm>
            <a:off x="590710" y="2023199"/>
            <a:ext cx="6990653" cy="478222"/>
          </a:xfrm>
          <a:prstGeom prst="rect">
            <a:avLst/>
          </a:prstGeom>
        </p:spPr>
        <p:txBody>
          <a:bodyPr vert="horz" lIns="0" tIns="45720" rIns="0" bIns="45720" rtlCol="0">
            <a:normAutofit fontScale="4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600"/>
              </a:spcBef>
              <a:buNone/>
            </a:pPr>
            <a:r>
              <a:rPr lang="en-ZA" sz="5100" dirty="0" smtClean="0">
                <a:solidFill>
                  <a:schemeClr val="tx1"/>
                </a:solidFill>
              </a:rPr>
              <a:t>Main driver of urban growth:  informal settlement</a:t>
            </a:r>
            <a:endParaRPr lang="en-ZA" sz="5500" i="1" dirty="0"/>
          </a:p>
          <a:p>
            <a:pPr marL="180000" indent="-180000">
              <a:lnSpc>
                <a:spcPct val="120000"/>
              </a:lnSpc>
              <a:spcBef>
                <a:spcPts val="600"/>
              </a:spcBef>
              <a:buFont typeface="Wingdings" panose="05000000000000000000" pitchFamily="2" charset="2"/>
              <a:buChar char="§"/>
            </a:pPr>
            <a:endParaRPr lang="en-ZA" sz="4500" u="sng" dirty="0" smtClean="0">
              <a:solidFill>
                <a:schemeClr val="tx1"/>
              </a:solidFill>
            </a:endParaRPr>
          </a:p>
          <a:p>
            <a:endParaRPr lang="en-ZA" dirty="0"/>
          </a:p>
        </p:txBody>
      </p:sp>
      <p:sp>
        <p:nvSpPr>
          <p:cNvPr id="8" name="Content Placeholder 2"/>
          <p:cNvSpPr txBox="1">
            <a:spLocks/>
          </p:cNvSpPr>
          <p:nvPr/>
        </p:nvSpPr>
        <p:spPr>
          <a:xfrm>
            <a:off x="7390755" y="2023198"/>
            <a:ext cx="3955532" cy="4834801"/>
          </a:xfrm>
          <a:prstGeom prst="rect">
            <a:avLst/>
          </a:prstGeom>
        </p:spPr>
        <p:txBody>
          <a:bodyPr vert="horz" lIns="0" tIns="45720" rIns="0" bIns="45720" rtlCol="0">
            <a:normAutofit fontScale="3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52000" indent="-252000">
              <a:lnSpc>
                <a:spcPct val="120000"/>
              </a:lnSpc>
              <a:spcBef>
                <a:spcPts val="600"/>
              </a:spcBef>
              <a:buFont typeface="Wingdings" panose="05000000000000000000" pitchFamily="2" charset="2"/>
              <a:buChar char="§"/>
            </a:pPr>
            <a:r>
              <a:rPr lang="en-ZA" sz="5000" dirty="0" smtClean="0">
                <a:solidFill>
                  <a:schemeClr val="tx1"/>
                </a:solidFill>
              </a:rPr>
              <a:t>Both formal and informal housing are increasing rapidly</a:t>
            </a:r>
          </a:p>
          <a:p>
            <a:pPr marL="252000" indent="-252000">
              <a:lnSpc>
                <a:spcPct val="120000"/>
              </a:lnSpc>
              <a:spcBef>
                <a:spcPts val="600"/>
              </a:spcBef>
              <a:buFont typeface="Wingdings" panose="05000000000000000000" pitchFamily="2" charset="2"/>
              <a:buChar char="§"/>
            </a:pPr>
            <a:r>
              <a:rPr lang="en-ZA" sz="5000" dirty="0" smtClean="0">
                <a:solidFill>
                  <a:schemeClr val="tx1"/>
                </a:solidFill>
              </a:rPr>
              <a:t>Informal housing though at much faster rate</a:t>
            </a:r>
          </a:p>
          <a:p>
            <a:pPr marL="0" indent="0">
              <a:lnSpc>
                <a:spcPct val="120000"/>
              </a:lnSpc>
              <a:spcBef>
                <a:spcPts val="600"/>
              </a:spcBef>
              <a:buNone/>
            </a:pPr>
            <a:endParaRPr lang="en-ZA" sz="5000" dirty="0" smtClean="0">
              <a:solidFill>
                <a:schemeClr val="tx1"/>
              </a:solidFill>
            </a:endParaRPr>
          </a:p>
          <a:p>
            <a:pPr marL="0" indent="0">
              <a:lnSpc>
                <a:spcPct val="120000"/>
              </a:lnSpc>
              <a:spcBef>
                <a:spcPts val="600"/>
              </a:spcBef>
              <a:buNone/>
            </a:pPr>
            <a:r>
              <a:rPr lang="en-ZA" sz="5000" u="sng" dirty="0" smtClean="0">
                <a:solidFill>
                  <a:schemeClr val="tx1"/>
                </a:solidFill>
              </a:rPr>
              <a:t>From 2001-2011: </a:t>
            </a:r>
          </a:p>
          <a:p>
            <a:pPr marL="252000" indent="-252000">
              <a:lnSpc>
                <a:spcPct val="120000"/>
              </a:lnSpc>
              <a:spcBef>
                <a:spcPts val="600"/>
              </a:spcBef>
              <a:buFont typeface="Wingdings" panose="05000000000000000000" pitchFamily="2" charset="2"/>
              <a:buChar char="§"/>
            </a:pPr>
            <a:r>
              <a:rPr lang="en-ZA" sz="5000" dirty="0" smtClean="0">
                <a:solidFill>
                  <a:schemeClr val="tx1"/>
                </a:solidFill>
              </a:rPr>
              <a:t>formal housing increased 54%</a:t>
            </a:r>
          </a:p>
          <a:p>
            <a:pPr marL="252000" indent="-252000">
              <a:lnSpc>
                <a:spcPct val="120000"/>
              </a:lnSpc>
              <a:spcBef>
                <a:spcPts val="600"/>
              </a:spcBef>
              <a:buFont typeface="Wingdings" panose="05000000000000000000" pitchFamily="2" charset="2"/>
              <a:buChar char="§"/>
            </a:pPr>
            <a:r>
              <a:rPr lang="en-ZA" sz="5000" dirty="0" smtClean="0">
                <a:solidFill>
                  <a:schemeClr val="tx1"/>
                </a:solidFill>
              </a:rPr>
              <a:t>Informal housing increased 162%</a:t>
            </a:r>
          </a:p>
          <a:p>
            <a:pPr marL="0" indent="0">
              <a:lnSpc>
                <a:spcPct val="120000"/>
              </a:lnSpc>
              <a:spcBef>
                <a:spcPts val="600"/>
              </a:spcBef>
              <a:buNone/>
            </a:pPr>
            <a:r>
              <a:rPr lang="en-ZA" sz="5000" u="sng" dirty="0" smtClean="0">
                <a:solidFill>
                  <a:schemeClr val="tx1"/>
                </a:solidFill>
              </a:rPr>
              <a:t>2017 approx. 120 000 informal houses </a:t>
            </a:r>
            <a:r>
              <a:rPr lang="en-ZA" sz="5000" dirty="0" smtClean="0">
                <a:solidFill>
                  <a:schemeClr val="tx1"/>
                </a:solidFill>
              </a:rPr>
              <a:t>(with more than ¼ of Namibia’s population)</a:t>
            </a:r>
          </a:p>
          <a:p>
            <a:pPr marL="252000" indent="-252000">
              <a:lnSpc>
                <a:spcPct val="120000"/>
              </a:lnSpc>
              <a:spcBef>
                <a:spcPts val="600"/>
              </a:spcBef>
              <a:buFont typeface="Wingdings" panose="05000000000000000000" pitchFamily="2" charset="2"/>
              <a:buChar char="§"/>
            </a:pPr>
            <a:r>
              <a:rPr lang="en-ZA" sz="5000" dirty="0" smtClean="0">
                <a:solidFill>
                  <a:schemeClr val="tx1"/>
                </a:solidFill>
              </a:rPr>
              <a:t>10 000 - 15 000 new informal houses being erected each year</a:t>
            </a:r>
          </a:p>
          <a:p>
            <a:pPr marL="252000" indent="-252000">
              <a:lnSpc>
                <a:spcPct val="120000"/>
              </a:lnSpc>
              <a:spcBef>
                <a:spcPts val="600"/>
              </a:spcBef>
              <a:buFont typeface="Wingdings" panose="05000000000000000000" pitchFamily="2" charset="2"/>
              <a:buChar char="Ø"/>
            </a:pPr>
            <a:r>
              <a:rPr lang="en-ZA" sz="5000" dirty="0" smtClean="0">
                <a:solidFill>
                  <a:schemeClr val="tx1"/>
                </a:solidFill>
              </a:rPr>
              <a:t> </a:t>
            </a:r>
            <a:r>
              <a:rPr lang="en-ZA" sz="5000" dirty="0" smtClean="0">
                <a:solidFill>
                  <a:schemeClr val="accent1">
                    <a:lumMod val="50000"/>
                  </a:schemeClr>
                </a:solidFill>
              </a:rPr>
              <a:t>Clearly visible by physical expansion of informal settlements </a:t>
            </a:r>
          </a:p>
          <a:p>
            <a:pPr marL="0" indent="0">
              <a:lnSpc>
                <a:spcPct val="120000"/>
              </a:lnSpc>
              <a:spcBef>
                <a:spcPts val="600"/>
              </a:spcBef>
              <a:buNone/>
            </a:pPr>
            <a:endParaRPr lang="en-ZA" sz="5500" i="1" dirty="0"/>
          </a:p>
          <a:p>
            <a:pPr marL="180000" indent="-180000">
              <a:lnSpc>
                <a:spcPct val="120000"/>
              </a:lnSpc>
              <a:spcBef>
                <a:spcPts val="600"/>
              </a:spcBef>
              <a:buFont typeface="Wingdings" panose="05000000000000000000" pitchFamily="2" charset="2"/>
              <a:buChar char="§"/>
            </a:pPr>
            <a:endParaRPr lang="en-ZA" sz="4500" u="sng" dirty="0" smtClean="0">
              <a:solidFill>
                <a:schemeClr val="tx1"/>
              </a:solidFill>
            </a:endParaRPr>
          </a:p>
          <a:p>
            <a:endParaRPr lang="en-ZA" dirty="0"/>
          </a:p>
        </p:txBody>
      </p:sp>
      <p:pic>
        <p:nvPicPr>
          <p:cNvPr id="2050" name="Picture 2" descr="All towns type of house-01-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710" y="2561974"/>
            <a:ext cx="6677650" cy="31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04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t>Rapid growth of informal settlements in Namibia - </a:t>
            </a:r>
            <a:r>
              <a:rPr lang="en-ZA" sz="4000" b="1" dirty="0" smtClean="0">
                <a:solidFill>
                  <a:schemeClr val="accent1">
                    <a:lumMod val="50000"/>
                  </a:schemeClr>
                </a:solidFill>
              </a:rPr>
              <a:t>Windhoek</a:t>
            </a:r>
            <a:endParaRPr lang="en-ZA" sz="4000" b="1" dirty="0">
              <a:solidFill>
                <a:schemeClr val="accent1">
                  <a:lumMod val="50000"/>
                </a:schemeClr>
              </a:solidFill>
            </a:endParaRPr>
          </a:p>
        </p:txBody>
      </p:sp>
      <p:sp>
        <p:nvSpPr>
          <p:cNvPr id="7" name="Content Placeholder 2"/>
          <p:cNvSpPr txBox="1">
            <a:spLocks/>
          </p:cNvSpPr>
          <p:nvPr/>
        </p:nvSpPr>
        <p:spPr>
          <a:xfrm>
            <a:off x="995310" y="2481834"/>
            <a:ext cx="3370911" cy="3159111"/>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52000" indent="-252000">
              <a:buFont typeface="Wingdings" panose="05000000000000000000" pitchFamily="2" charset="2"/>
              <a:buChar char="§"/>
            </a:pPr>
            <a:r>
              <a:rPr lang="en-ZA" sz="2400" dirty="0" smtClean="0"/>
              <a:t>Roof top count of shacks in 2012 and 2016 (based on high resolution satellite image)</a:t>
            </a:r>
          </a:p>
          <a:p>
            <a:pPr marL="252000" indent="-252000">
              <a:buFont typeface="Wingdings" panose="05000000000000000000" pitchFamily="2" charset="2"/>
              <a:buChar char="§"/>
            </a:pPr>
            <a:r>
              <a:rPr lang="en-ZA" sz="2400" dirty="0" smtClean="0"/>
              <a:t>Red: informal houses in 2012</a:t>
            </a:r>
          </a:p>
          <a:p>
            <a:pPr marL="252000" indent="-252000">
              <a:buFont typeface="Wingdings" panose="05000000000000000000" pitchFamily="2" charset="2"/>
              <a:buChar char="§"/>
            </a:pPr>
            <a:r>
              <a:rPr lang="en-ZA" sz="2400" dirty="0" smtClean="0"/>
              <a:t>Yellow</a:t>
            </a:r>
            <a:r>
              <a:rPr lang="en-ZA" sz="2400" dirty="0" smtClean="0"/>
              <a:t>: informal houses in 2016</a:t>
            </a:r>
          </a:p>
          <a:p>
            <a:pPr marL="252000" indent="-252000">
              <a:buFont typeface="Wingdings" panose="05000000000000000000" pitchFamily="2" charset="2"/>
              <a:buChar char="§"/>
            </a:pPr>
            <a:r>
              <a:rPr lang="en-ZA" sz="2400" dirty="0" smtClean="0"/>
              <a:t>Approx. 15 000 new shack-like structures within 4 years</a:t>
            </a:r>
          </a:p>
          <a:p>
            <a:pPr marL="252000" indent="-252000">
              <a:buFont typeface="Wingdings" panose="05000000000000000000" pitchFamily="2" charset="2"/>
              <a:buChar char="§"/>
            </a:pPr>
            <a:r>
              <a:rPr lang="en-ZA" sz="2400" dirty="0" smtClean="0"/>
              <a:t>&gt;3 500 shacks per year</a:t>
            </a:r>
            <a:endParaRPr lang="en-ZA" dirty="0" smtClean="0"/>
          </a:p>
          <a:p>
            <a:pPr marL="457200" indent="-457200">
              <a:buFont typeface="+mj-lt"/>
              <a:buAutoNum type="arabicPeriod"/>
            </a:pPr>
            <a:endParaRPr lang="en-ZA" dirty="0" smtClean="0"/>
          </a:p>
          <a:p>
            <a:endParaRPr lang="en-Z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7003" y="1852593"/>
            <a:ext cx="6398610" cy="4407312"/>
          </a:xfrm>
          <a:prstGeom prst="rect">
            <a:avLst/>
          </a:prstGeom>
        </p:spPr>
      </p:pic>
      <p:pic>
        <p:nvPicPr>
          <p:cNvPr id="5"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3034758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dirty="0" smtClean="0"/>
              <a:t>Rapid growth of informal settlements in Namibia - </a:t>
            </a:r>
            <a:r>
              <a:rPr lang="en-ZA" sz="4000" b="1" dirty="0" err="1" smtClean="0">
                <a:solidFill>
                  <a:schemeClr val="accent1">
                    <a:lumMod val="50000"/>
                  </a:schemeClr>
                </a:solidFill>
              </a:rPr>
              <a:t>Gobabis</a:t>
            </a:r>
            <a:endParaRPr lang="en-ZA" sz="4000" b="1" dirty="0">
              <a:solidFill>
                <a:schemeClr val="accent1">
                  <a:lumMod val="50000"/>
                </a:schemeClr>
              </a:solidFill>
            </a:endParaRPr>
          </a:p>
        </p:txBody>
      </p:sp>
      <p:sp>
        <p:nvSpPr>
          <p:cNvPr id="7" name="Content Placeholder 2"/>
          <p:cNvSpPr txBox="1">
            <a:spLocks/>
          </p:cNvSpPr>
          <p:nvPr/>
        </p:nvSpPr>
        <p:spPr>
          <a:xfrm>
            <a:off x="956674" y="2043953"/>
            <a:ext cx="3370911" cy="1549253"/>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52000" indent="-252000">
              <a:buFont typeface="Wingdings" panose="05000000000000000000" pitchFamily="2" charset="2"/>
              <a:buChar char="§"/>
            </a:pPr>
            <a:r>
              <a:rPr lang="en-ZA" sz="2400" dirty="0" smtClean="0"/>
              <a:t>Blue: shacks in 2012</a:t>
            </a:r>
          </a:p>
          <a:p>
            <a:pPr marL="252000" indent="-252000">
              <a:buFont typeface="Wingdings" panose="05000000000000000000" pitchFamily="2" charset="2"/>
              <a:buChar char="§"/>
            </a:pPr>
            <a:r>
              <a:rPr lang="en-ZA" sz="2400" dirty="0" smtClean="0"/>
              <a:t>Red: shacks in 2016</a:t>
            </a:r>
          </a:p>
          <a:p>
            <a:pPr marL="252000" indent="-252000">
              <a:buFont typeface="Wingdings" panose="05000000000000000000" pitchFamily="2" charset="2"/>
              <a:buChar char="§"/>
            </a:pPr>
            <a:r>
              <a:rPr lang="en-ZA" sz="2400" dirty="0" smtClean="0"/>
              <a:t>&gt;1500 new shack-like structures within 4 years</a:t>
            </a:r>
          </a:p>
          <a:p>
            <a:pPr marL="252000" indent="-252000">
              <a:buFont typeface="Wingdings" panose="05000000000000000000" pitchFamily="2" charset="2"/>
              <a:buChar char="§"/>
            </a:pPr>
            <a:r>
              <a:rPr lang="en-ZA" sz="2400" dirty="0" smtClean="0"/>
              <a:t>&gt;350 shacks per year</a:t>
            </a:r>
            <a:endParaRPr lang="en-ZA"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147" y="3535281"/>
            <a:ext cx="3856438" cy="2728207"/>
          </a:xfrm>
          <a:prstGeom prst="rect">
            <a:avLst/>
          </a:prstGeom>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8552" y="1889155"/>
            <a:ext cx="7185885" cy="4298036"/>
          </a:xfrm>
          <a:prstGeom prst="rect">
            <a:avLst/>
          </a:prstGeom>
        </p:spPr>
      </p:pic>
      <p:pic>
        <p:nvPicPr>
          <p:cNvPr id="6"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360697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92665"/>
            <a:ext cx="10058400" cy="963973"/>
          </a:xfrm>
        </p:spPr>
        <p:txBody>
          <a:bodyPr>
            <a:normAutofit fontScale="90000"/>
          </a:bodyPr>
          <a:lstStyle/>
          <a:p>
            <a:r>
              <a:rPr lang="en-ZA" sz="3600" dirty="0" smtClean="0"/>
              <a:t>Informal settlements – entrenching socio-economic inequality</a:t>
            </a:r>
            <a:endParaRPr lang="en-ZA" sz="3600" dirty="0"/>
          </a:p>
        </p:txBody>
      </p:sp>
      <p:sp>
        <p:nvSpPr>
          <p:cNvPr id="5" name="Content Placeholder 2"/>
          <p:cNvSpPr txBox="1">
            <a:spLocks/>
          </p:cNvSpPr>
          <p:nvPr/>
        </p:nvSpPr>
        <p:spPr>
          <a:xfrm>
            <a:off x="1097280" y="1867636"/>
            <a:ext cx="10594591" cy="4520283"/>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52000" indent="-252000">
              <a:buFont typeface="Wingdings" panose="05000000000000000000" pitchFamily="2" charset="2"/>
              <a:buChar char="§"/>
            </a:pPr>
            <a:r>
              <a:rPr lang="en-ZA" u="sng" dirty="0">
                <a:solidFill>
                  <a:schemeClr val="tx1"/>
                </a:solidFill>
              </a:rPr>
              <a:t>Most informal settlements are not planned or physically structured</a:t>
            </a:r>
            <a:r>
              <a:rPr lang="en-ZA" dirty="0">
                <a:solidFill>
                  <a:schemeClr val="tx1"/>
                </a:solidFill>
              </a:rPr>
              <a:t>: therefore, they cannot be legally proclaimed as townships;</a:t>
            </a:r>
            <a:endParaRPr lang="en-ZA" dirty="0"/>
          </a:p>
          <a:p>
            <a:pPr marL="252000" indent="-252000">
              <a:buFont typeface="Wingdings" panose="05000000000000000000" pitchFamily="2" charset="2"/>
              <a:buChar char="§"/>
            </a:pPr>
            <a:r>
              <a:rPr lang="en-ZA" dirty="0" smtClean="0">
                <a:solidFill>
                  <a:schemeClr val="tx1"/>
                </a:solidFill>
              </a:rPr>
              <a:t>Not being legal townships, </a:t>
            </a:r>
            <a:r>
              <a:rPr lang="en-ZA" u="sng" dirty="0" smtClean="0">
                <a:solidFill>
                  <a:schemeClr val="tx1"/>
                </a:solidFill>
              </a:rPr>
              <a:t>residents are not allowed to built with permanent structures </a:t>
            </a:r>
            <a:r>
              <a:rPr lang="en-ZA" dirty="0" smtClean="0">
                <a:solidFill>
                  <a:schemeClr val="tx1"/>
                </a:solidFill>
              </a:rPr>
              <a:t>and are obliged to live in corrugated iron shacks under deplorable living conditions; </a:t>
            </a:r>
          </a:p>
          <a:p>
            <a:pPr marL="252000" indent="-252000">
              <a:buFont typeface="Wingdings" panose="05000000000000000000" pitchFamily="2" charset="2"/>
              <a:buChar char="§"/>
            </a:pPr>
            <a:r>
              <a:rPr lang="en-ZA" dirty="0" smtClean="0">
                <a:solidFill>
                  <a:schemeClr val="tx1"/>
                </a:solidFill>
              </a:rPr>
              <a:t>This puts an effective </a:t>
            </a:r>
            <a:r>
              <a:rPr lang="en-ZA" u="sng" dirty="0" smtClean="0">
                <a:solidFill>
                  <a:schemeClr val="tx1"/>
                </a:solidFill>
              </a:rPr>
              <a:t>development ceiling </a:t>
            </a:r>
            <a:r>
              <a:rPr lang="en-ZA" dirty="0" smtClean="0">
                <a:solidFill>
                  <a:schemeClr val="tx1"/>
                </a:solidFill>
              </a:rPr>
              <a:t>on informal settlement households, affecting a large part of Namibia’s population:</a:t>
            </a:r>
          </a:p>
          <a:p>
            <a:pPr marL="544608" lvl="1" indent="-252000">
              <a:buFont typeface="Wingdings" panose="05000000000000000000" pitchFamily="2" charset="2"/>
              <a:buChar char="§"/>
            </a:pPr>
            <a:r>
              <a:rPr lang="en-ZA" dirty="0" smtClean="0">
                <a:solidFill>
                  <a:schemeClr val="tx1"/>
                </a:solidFill>
              </a:rPr>
              <a:t>Residents </a:t>
            </a:r>
            <a:r>
              <a:rPr lang="en-ZA" dirty="0">
                <a:solidFill>
                  <a:schemeClr val="tx1"/>
                </a:solidFill>
              </a:rPr>
              <a:t>cannot built up savings and capital through investment in property pass it on to next generation</a:t>
            </a:r>
            <a:r>
              <a:rPr lang="en-ZA" dirty="0" smtClean="0">
                <a:solidFill>
                  <a:schemeClr val="tx1"/>
                </a:solidFill>
              </a:rPr>
              <a:t>;</a:t>
            </a:r>
          </a:p>
          <a:p>
            <a:pPr marL="544608" lvl="1" indent="-252000">
              <a:buFont typeface="Wingdings" panose="05000000000000000000" pitchFamily="2" charset="2"/>
              <a:buChar char="§"/>
            </a:pPr>
            <a:r>
              <a:rPr lang="en-ZA" dirty="0" smtClean="0">
                <a:solidFill>
                  <a:schemeClr val="tx1"/>
                </a:solidFill>
              </a:rPr>
              <a:t>Lack of services puts great strains on economic productive household members (e.g.: 2011: 24% of urban households without access to toilet facilities)</a:t>
            </a:r>
          </a:p>
          <a:p>
            <a:pPr marL="252000" indent="-252000">
              <a:buFont typeface="Wingdings" panose="05000000000000000000" pitchFamily="2" charset="2"/>
              <a:buChar char="§"/>
            </a:pPr>
            <a:r>
              <a:rPr lang="en-ZA" u="sng" dirty="0" smtClean="0">
                <a:solidFill>
                  <a:schemeClr val="tx1"/>
                </a:solidFill>
              </a:rPr>
              <a:t>Additional negative consequences:</a:t>
            </a:r>
          </a:p>
          <a:p>
            <a:pPr marL="544608" lvl="1" indent="-252000">
              <a:buFont typeface="Wingdings" panose="05000000000000000000" pitchFamily="2" charset="2"/>
              <a:buChar char="§"/>
            </a:pPr>
            <a:r>
              <a:rPr lang="en-ZA" dirty="0" smtClean="0">
                <a:solidFill>
                  <a:schemeClr val="tx1"/>
                </a:solidFill>
              </a:rPr>
              <a:t>Creation of huge pockets of poverty and discontent with considerable risks future social and political stability;</a:t>
            </a:r>
          </a:p>
          <a:p>
            <a:pPr marL="544608" lvl="1" indent="-252000">
              <a:buFont typeface="Wingdings" panose="05000000000000000000" pitchFamily="2" charset="2"/>
              <a:buChar char="§"/>
            </a:pPr>
            <a:r>
              <a:rPr lang="en-ZA" dirty="0" smtClean="0">
                <a:solidFill>
                  <a:schemeClr val="tx1"/>
                </a:solidFill>
              </a:rPr>
              <a:t>Constrain on construction industry in major urban centres: large percentage of informal settlement residents would have financial means to invest into brick &amp; mortar houses, even if incrementally over longer periods of time.</a:t>
            </a:r>
          </a:p>
          <a:p>
            <a:pPr marL="544608" lvl="1" indent="-252000">
              <a:buFont typeface="Wingdings" panose="05000000000000000000" pitchFamily="2" charset="2"/>
              <a:buChar char="§"/>
            </a:pPr>
            <a:r>
              <a:rPr lang="en-ZA" dirty="0" smtClean="0">
                <a:solidFill>
                  <a:schemeClr val="tx1"/>
                </a:solidFill>
              </a:rPr>
              <a:t>Loss of tax income by government and local authorities due to informal use of land and housing</a:t>
            </a:r>
            <a:endParaRPr lang="en-ZA" dirty="0">
              <a:solidFill>
                <a:schemeClr val="tx1"/>
              </a:solidFill>
            </a:endParaRPr>
          </a:p>
          <a:p>
            <a:pPr marL="252000" indent="-252000">
              <a:buFont typeface="Wingdings" panose="05000000000000000000" pitchFamily="2" charset="2"/>
              <a:buChar char="Ø"/>
            </a:pPr>
            <a:r>
              <a:rPr lang="en-ZA" b="1" dirty="0" smtClean="0">
                <a:solidFill>
                  <a:schemeClr val="accent1">
                    <a:lumMod val="50000"/>
                  </a:schemeClr>
                </a:solidFill>
              </a:rPr>
              <a:t>Severe urban crisis: </a:t>
            </a:r>
            <a:r>
              <a:rPr lang="en-ZA" dirty="0" smtClean="0">
                <a:solidFill>
                  <a:schemeClr val="accent1">
                    <a:lumMod val="50000"/>
                  </a:schemeClr>
                </a:solidFill>
              </a:rPr>
              <a:t>rapidly growing informal settlements effectively cement </a:t>
            </a:r>
            <a:r>
              <a:rPr lang="en-ZA" dirty="0">
                <a:solidFill>
                  <a:schemeClr val="accent1">
                    <a:lumMod val="50000"/>
                  </a:schemeClr>
                </a:solidFill>
              </a:rPr>
              <a:t>social and economic </a:t>
            </a:r>
            <a:r>
              <a:rPr lang="en-ZA" dirty="0" smtClean="0">
                <a:solidFill>
                  <a:schemeClr val="accent1">
                    <a:lumMod val="50000"/>
                  </a:schemeClr>
                </a:solidFill>
              </a:rPr>
              <a:t>inequality, put social and political stability at risk and limit economic potential of important industrial sectors. They are becoming a huge legacy for future generations and governments.</a:t>
            </a:r>
            <a:endParaRPr lang="en-ZA" dirty="0">
              <a:solidFill>
                <a:schemeClr val="accent1">
                  <a:lumMod val="50000"/>
                </a:schemeClr>
              </a:solidFill>
            </a:endParaRPr>
          </a:p>
        </p:txBody>
      </p:sp>
      <p:pic>
        <p:nvPicPr>
          <p:cNvPr id="4"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4120502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142952"/>
          </a:xfrm>
        </p:spPr>
        <p:txBody>
          <a:bodyPr>
            <a:normAutofit/>
          </a:bodyPr>
          <a:lstStyle/>
          <a:p>
            <a:r>
              <a:rPr lang="en-ZA" sz="4400" dirty="0"/>
              <a:t/>
            </a:r>
            <a:br>
              <a:rPr lang="en-ZA" sz="4400" dirty="0"/>
            </a:br>
            <a:r>
              <a:rPr lang="en-ZA" sz="3600" dirty="0" smtClean="0"/>
              <a:t>Key issues: Informal settlement upgrading &amp; prevention</a:t>
            </a:r>
            <a:endParaRPr lang="en-ZA" sz="3600" dirty="0"/>
          </a:p>
        </p:txBody>
      </p:sp>
      <p:sp>
        <p:nvSpPr>
          <p:cNvPr id="4" name="Content Placeholder 2"/>
          <p:cNvSpPr>
            <a:spLocks noGrp="1"/>
          </p:cNvSpPr>
          <p:nvPr>
            <p:ph idx="1"/>
          </p:nvPr>
        </p:nvSpPr>
        <p:spPr>
          <a:xfrm>
            <a:off x="1097279" y="1805881"/>
            <a:ext cx="10249007" cy="4620678"/>
          </a:xfrm>
        </p:spPr>
        <p:txBody>
          <a:bodyPr>
            <a:normAutofit fontScale="92500" lnSpcReduction="10000"/>
          </a:bodyPr>
          <a:lstStyle/>
          <a:p>
            <a:pPr marL="0" indent="0">
              <a:buNone/>
            </a:pPr>
            <a:r>
              <a:rPr lang="en-ZA" sz="1900" b="1" dirty="0" smtClean="0"/>
              <a:t>Letting informal settlements grow unplanned for future upgrading is not a good option</a:t>
            </a:r>
          </a:p>
          <a:p>
            <a:pPr marL="749808" lvl="1" indent="-457200">
              <a:lnSpc>
                <a:spcPct val="120000"/>
              </a:lnSpc>
              <a:buFont typeface="+mj-lt"/>
              <a:buAutoNum type="arabicPeriod"/>
            </a:pPr>
            <a:r>
              <a:rPr lang="en-ZA" dirty="0" smtClean="0"/>
              <a:t>Currently, most informal settlements in Namibia grow </a:t>
            </a:r>
            <a:r>
              <a:rPr lang="en-ZA" u="sng" dirty="0" smtClean="0"/>
              <a:t>without any urban planning intervention</a:t>
            </a:r>
            <a:endParaRPr lang="en-ZA" u="sng" dirty="0"/>
          </a:p>
          <a:p>
            <a:pPr marL="749808" lvl="1" indent="-457200">
              <a:lnSpc>
                <a:spcPct val="120000"/>
              </a:lnSpc>
              <a:buFont typeface="+mj-lt"/>
              <a:buAutoNum type="arabicPeriod"/>
            </a:pPr>
            <a:r>
              <a:rPr lang="en-ZA" u="sng" dirty="0" smtClean="0"/>
              <a:t>The result: no physical structure </a:t>
            </a:r>
            <a:r>
              <a:rPr lang="en-ZA" dirty="0" smtClean="0"/>
              <a:t>(no planned road layout, lack of reserved space for services e.g. schools, health posts)</a:t>
            </a:r>
          </a:p>
          <a:p>
            <a:pPr marL="749808" lvl="1" indent="-457200">
              <a:lnSpc>
                <a:spcPct val="120000"/>
              </a:lnSpc>
              <a:buFont typeface="+mj-lt"/>
              <a:buAutoNum type="arabicPeriod"/>
            </a:pPr>
            <a:r>
              <a:rPr lang="en-ZA" u="sng" dirty="0" smtClean="0"/>
              <a:t>Upgrading such settlements becomes very difficult </a:t>
            </a:r>
            <a:r>
              <a:rPr lang="en-ZA" dirty="0" smtClean="0"/>
              <a:t>as population densities increase. It involves physical restructuring, demolition of shacks that are in way of new roads and involving compensation payments.</a:t>
            </a:r>
          </a:p>
          <a:p>
            <a:pPr marL="749808" lvl="1" indent="-457200">
              <a:lnSpc>
                <a:spcPct val="120000"/>
              </a:lnSpc>
              <a:buFont typeface="+mj-lt"/>
              <a:buAutoNum type="arabicPeriod"/>
            </a:pPr>
            <a:r>
              <a:rPr lang="en-ZA" u="sng" dirty="0" smtClean="0"/>
              <a:t>It is also a very time consuming process</a:t>
            </a:r>
            <a:r>
              <a:rPr lang="en-ZA" dirty="0" smtClean="0"/>
              <a:t>: An upgrading project for a settlement of 1000 households can easily last 3-4 years, as it involves a lot of negotiation and often also opposition from residents.</a:t>
            </a:r>
          </a:p>
          <a:p>
            <a:pPr marL="749808" lvl="1" indent="-457200">
              <a:lnSpc>
                <a:spcPct val="120000"/>
              </a:lnSpc>
              <a:buFont typeface="+mj-lt"/>
              <a:buAutoNum type="arabicPeriod"/>
            </a:pPr>
            <a:r>
              <a:rPr lang="en-ZA" u="sng" dirty="0" smtClean="0"/>
              <a:t>The benefits of an upgrading project are often overtaken by rapid informal settlement growth at the periphery. </a:t>
            </a:r>
            <a:r>
              <a:rPr lang="en-ZA" dirty="0" smtClean="0"/>
              <a:t>For example, while an upgrading of 1000 households is underway, some 2000 new informal houses may be erected at the town’s periphery during the same period of time, limiting the town wide impact of the upgrading project.</a:t>
            </a:r>
          </a:p>
          <a:p>
            <a:pPr marL="749808" lvl="1" indent="-457200">
              <a:lnSpc>
                <a:spcPct val="120000"/>
              </a:lnSpc>
              <a:buFont typeface="+mj-lt"/>
              <a:buAutoNum type="arabicPeriod"/>
            </a:pPr>
            <a:r>
              <a:rPr lang="en-ZA" u="sng" dirty="0" smtClean="0"/>
              <a:t>Without preventing the growth of informal settlement expansion, upgrading risks to become a never-ending and expensive exercise</a:t>
            </a:r>
            <a:r>
              <a:rPr lang="en-ZA" dirty="0" smtClean="0"/>
              <a:t>, trying to, but not managing, to catch up with rapid informal settlement expansion.</a:t>
            </a:r>
          </a:p>
        </p:txBody>
      </p:sp>
      <p:pic>
        <p:nvPicPr>
          <p:cNvPr id="5" name="Imagem 1" descr="DW Logo 150 psi"/>
          <p:cNvPicPr/>
          <p:nvPr/>
        </p:nvPicPr>
        <p:blipFill>
          <a:blip r:embed="rId2"/>
          <a:srcRect/>
          <a:stretch>
            <a:fillRect/>
          </a:stretch>
        </p:blipFill>
        <p:spPr bwMode="auto">
          <a:xfrm>
            <a:off x="11346287" y="6426559"/>
            <a:ext cx="845713" cy="431442"/>
          </a:xfrm>
          <a:prstGeom prst="rect">
            <a:avLst/>
          </a:prstGeom>
          <a:noFill/>
          <a:ln w="9525">
            <a:noFill/>
            <a:miter lim="800000"/>
            <a:headEnd/>
            <a:tailEnd/>
          </a:ln>
        </p:spPr>
      </p:pic>
    </p:spTree>
    <p:extLst>
      <p:ext uri="{BB962C8B-B14F-4D97-AF65-F5344CB8AC3E}">
        <p14:creationId xmlns:p14="http://schemas.microsoft.com/office/powerpoint/2010/main" val="280400744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2850</TotalTime>
  <Words>2144</Words>
  <Application>Microsoft Office PowerPoint</Application>
  <PresentationFormat>Widescreen</PresentationFormat>
  <Paragraphs>139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Wingdings</vt:lpstr>
      <vt:lpstr>Retrospect</vt:lpstr>
      <vt:lpstr>Gaining control over informal settlement expansion: providing affordable land to the urban poor</vt:lpstr>
      <vt:lpstr>An Introduction to Development Workshop</vt:lpstr>
      <vt:lpstr>An introduction to Development Workshop</vt:lpstr>
      <vt:lpstr>Rapid growth of informal settlements in Namibia</vt:lpstr>
      <vt:lpstr>Rapid growth of informal settlements in Namibia</vt:lpstr>
      <vt:lpstr>Rapid growth of informal settlements in Namibia - Windhoek</vt:lpstr>
      <vt:lpstr>Rapid growth of informal settlements in Namibia - Gobabis</vt:lpstr>
      <vt:lpstr>Informal settlements – entrenching socio-economic inequality</vt:lpstr>
      <vt:lpstr> Key issues: Informal settlement upgrading &amp; prevention</vt:lpstr>
      <vt:lpstr> Key issues: Informal settlement upgrading &amp; prevention</vt:lpstr>
      <vt:lpstr> Affordability of provided erven</vt:lpstr>
      <vt:lpstr>Provision of low cost erven by local authorities</vt:lpstr>
      <vt:lpstr>Provision of low cost erven by local authorities</vt:lpstr>
      <vt:lpstr>Program to deliver low cost erven</vt:lpstr>
      <vt:lpstr>Some key issues:</vt:lpstr>
      <vt:lpstr>Some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a model for the Namibian corporate sector and contributing to Namibian national housing policy</dc:title>
  <dc:creator>beat Weber</dc:creator>
  <cp:lastModifiedBy>beat Weber</cp:lastModifiedBy>
  <cp:revision>209</cp:revision>
  <dcterms:created xsi:type="dcterms:W3CDTF">2017-03-22T07:36:37Z</dcterms:created>
  <dcterms:modified xsi:type="dcterms:W3CDTF">2017-06-14T11:29:52Z</dcterms:modified>
</cp:coreProperties>
</file>